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5.jpg" ContentType="image/png"/>
  <Override PartName="/ppt/media/image16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3" r:id="rId8"/>
    <p:sldId id="265" r:id="rId9"/>
    <p:sldId id="266" r:id="rId10"/>
    <p:sldId id="269" r:id="rId11"/>
    <p:sldId id="271" r:id="rId12"/>
  </p:sldIdLst>
  <p:sldSz cx="9144000" cy="6858000" type="screen4x3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00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1B3FAF-D87C-49EF-94EE-A1F815389D9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717651E0-B56B-4472-BAFC-02A0E9FD8E04}">
      <dgm:prSet phldrT="[文本]" custT="1"/>
      <dgm:spPr/>
      <dgm:t>
        <a:bodyPr/>
        <a:lstStyle/>
        <a:p>
          <a:r>
            <a:rPr lang="en-US" altLang="zh-CN" sz="1400" dirty="0"/>
            <a:t>7</a:t>
          </a:r>
          <a:r>
            <a:rPr lang="zh-CN" altLang="en-US" sz="1400" dirty="0"/>
            <a:t>月</a:t>
          </a:r>
          <a:r>
            <a:rPr lang="en-US" altLang="zh-CN" sz="1400" dirty="0"/>
            <a:t>24</a:t>
          </a:r>
          <a:r>
            <a:rPr lang="zh-CN" altLang="en-US" sz="1400" dirty="0"/>
            <a:t>日</a:t>
          </a:r>
        </a:p>
      </dgm:t>
    </dgm:pt>
    <dgm:pt modelId="{6393DFC8-C3B7-4B3F-A7A9-42BD235DF9FC}" type="parTrans" cxnId="{DFC1F47F-4E50-405A-A367-48E892BD9DD2}">
      <dgm:prSet/>
      <dgm:spPr/>
      <dgm:t>
        <a:bodyPr/>
        <a:lstStyle/>
        <a:p>
          <a:endParaRPr lang="zh-CN" altLang="en-US"/>
        </a:p>
      </dgm:t>
    </dgm:pt>
    <dgm:pt modelId="{AA4BABCA-0A52-4C90-BDBF-2B1FB18CFCAF}" type="sibTrans" cxnId="{DFC1F47F-4E50-405A-A367-48E892BD9DD2}">
      <dgm:prSet/>
      <dgm:spPr/>
      <dgm:t>
        <a:bodyPr/>
        <a:lstStyle/>
        <a:p>
          <a:endParaRPr lang="zh-CN" altLang="en-US"/>
        </a:p>
      </dgm:t>
    </dgm:pt>
    <dgm:pt modelId="{2AF4DF18-AAF3-4E25-B5BE-51EF7986B95C}">
      <dgm:prSet phldrT="[文本]" custT="1"/>
      <dgm:spPr/>
      <dgm:t>
        <a:bodyPr/>
        <a:lstStyle/>
        <a:p>
          <a:r>
            <a:rPr lang="en-US" altLang="zh-CN" sz="1400" dirty="0"/>
            <a:t>7</a:t>
          </a:r>
          <a:r>
            <a:rPr lang="zh-CN" altLang="en-US" sz="1400" dirty="0"/>
            <a:t>月</a:t>
          </a:r>
          <a:r>
            <a:rPr lang="en-US" altLang="zh-CN" sz="1400" dirty="0"/>
            <a:t>25</a:t>
          </a:r>
          <a:r>
            <a:rPr lang="zh-CN" altLang="en-US" sz="1400" dirty="0"/>
            <a:t>日</a:t>
          </a:r>
          <a:endParaRPr lang="en-US" altLang="zh-CN" sz="1400" dirty="0"/>
        </a:p>
        <a:p>
          <a:r>
            <a:rPr lang="en-US" altLang="zh-CN" sz="1400" dirty="0"/>
            <a:t>9:30-11:30</a:t>
          </a:r>
          <a:endParaRPr lang="zh-CN" altLang="en-US" sz="1400" dirty="0"/>
        </a:p>
      </dgm:t>
    </dgm:pt>
    <dgm:pt modelId="{A12111E0-E6F7-4D71-9B64-4F868699B879}" type="parTrans" cxnId="{F7F58E04-F56B-49C3-8A70-EC9714FDE8EE}">
      <dgm:prSet/>
      <dgm:spPr/>
      <dgm:t>
        <a:bodyPr/>
        <a:lstStyle/>
        <a:p>
          <a:endParaRPr lang="zh-CN" altLang="en-US"/>
        </a:p>
      </dgm:t>
    </dgm:pt>
    <dgm:pt modelId="{7A780E7E-3F85-40F8-B482-E7C08F6986EC}" type="sibTrans" cxnId="{F7F58E04-F56B-49C3-8A70-EC9714FDE8EE}">
      <dgm:prSet/>
      <dgm:spPr/>
      <dgm:t>
        <a:bodyPr/>
        <a:lstStyle/>
        <a:p>
          <a:endParaRPr lang="zh-CN" altLang="en-US"/>
        </a:p>
      </dgm:t>
    </dgm:pt>
    <dgm:pt modelId="{3966AE22-F7C6-4BA0-B9C4-83499742A765}">
      <dgm:prSet phldrT="[文本]" custT="1"/>
      <dgm:spPr/>
      <dgm:t>
        <a:bodyPr/>
        <a:lstStyle/>
        <a:p>
          <a:r>
            <a:rPr lang="en-US" altLang="zh-CN" sz="1400" dirty="0"/>
            <a:t>7</a:t>
          </a:r>
          <a:r>
            <a:rPr lang="zh-CN" altLang="en-US" sz="1400" dirty="0"/>
            <a:t>月</a:t>
          </a:r>
          <a:r>
            <a:rPr lang="en-US" altLang="zh-CN" sz="1400" dirty="0"/>
            <a:t>25</a:t>
          </a:r>
          <a:r>
            <a:rPr lang="zh-CN" altLang="en-US" sz="1400" dirty="0"/>
            <a:t>日</a:t>
          </a:r>
          <a:endParaRPr lang="en-US" altLang="zh-CN" sz="1400" dirty="0"/>
        </a:p>
        <a:p>
          <a:r>
            <a:rPr lang="en-US" altLang="zh-CN" sz="1400" dirty="0"/>
            <a:t>14</a:t>
          </a:r>
          <a:r>
            <a:rPr lang="zh-CN" altLang="en-US" sz="1400" dirty="0"/>
            <a:t>时</a:t>
          </a:r>
          <a:r>
            <a:rPr lang="en-US" altLang="zh-CN" sz="1400" dirty="0"/>
            <a:t>-21</a:t>
          </a:r>
          <a:r>
            <a:rPr lang="zh-CN" altLang="en-US" sz="1400" dirty="0"/>
            <a:t>时</a:t>
          </a:r>
        </a:p>
      </dgm:t>
    </dgm:pt>
    <dgm:pt modelId="{1DB28B14-5939-435C-B84B-7FF171D94C62}" type="parTrans" cxnId="{90DB9B14-A44C-485F-B5F5-E1B358255FF1}">
      <dgm:prSet/>
      <dgm:spPr/>
      <dgm:t>
        <a:bodyPr/>
        <a:lstStyle/>
        <a:p>
          <a:endParaRPr lang="zh-CN" altLang="en-US"/>
        </a:p>
      </dgm:t>
    </dgm:pt>
    <dgm:pt modelId="{DA206E13-2EF3-4576-B185-C162FA254942}" type="sibTrans" cxnId="{90DB9B14-A44C-485F-B5F5-E1B358255FF1}">
      <dgm:prSet/>
      <dgm:spPr/>
      <dgm:t>
        <a:bodyPr/>
        <a:lstStyle/>
        <a:p>
          <a:endParaRPr lang="zh-CN" altLang="en-US"/>
        </a:p>
      </dgm:t>
    </dgm:pt>
    <dgm:pt modelId="{6D1E81C0-16AE-4F74-ADFB-C9A2AFF7CB38}">
      <dgm:prSet custT="1"/>
      <dgm:spPr/>
      <dgm:t>
        <a:bodyPr/>
        <a:lstStyle/>
        <a:p>
          <a:r>
            <a:rPr lang="zh-CN" altLang="en-US" sz="1200" dirty="0"/>
            <a:t>下载准考证（了解</a:t>
          </a:r>
          <a:r>
            <a:rPr lang="zh-CN" altLang="en-US" sz="1200" b="1" dirty="0"/>
            <a:t>报到时间、会议号、密码</a:t>
          </a:r>
          <a:r>
            <a:rPr lang="zh-CN" altLang="en-US" sz="1200" dirty="0"/>
            <a:t>）。</a:t>
          </a:r>
        </a:p>
      </dgm:t>
    </dgm:pt>
    <dgm:pt modelId="{1C0AAC1D-3D9D-4ECD-8851-85FBB37A81FC}" type="parTrans" cxnId="{5DD829C1-3690-4D15-B251-5B81679BE8C2}">
      <dgm:prSet/>
      <dgm:spPr/>
      <dgm:t>
        <a:bodyPr/>
        <a:lstStyle/>
        <a:p>
          <a:endParaRPr lang="zh-CN" altLang="en-US"/>
        </a:p>
      </dgm:t>
    </dgm:pt>
    <dgm:pt modelId="{FA345002-CE1B-47AC-BC93-795B2E0E4095}" type="sibTrans" cxnId="{5DD829C1-3690-4D15-B251-5B81679BE8C2}">
      <dgm:prSet/>
      <dgm:spPr/>
      <dgm:t>
        <a:bodyPr/>
        <a:lstStyle/>
        <a:p>
          <a:endParaRPr lang="zh-CN" altLang="en-US"/>
        </a:p>
      </dgm:t>
    </dgm:pt>
    <dgm:pt modelId="{378575BA-606B-49DA-B53F-53264DBD4767}">
      <dgm:prSet custT="1"/>
      <dgm:spPr/>
      <dgm:t>
        <a:bodyPr/>
        <a:lstStyle/>
        <a:p>
          <a:r>
            <a:rPr lang="zh-CN" altLang="en-US" sz="1600" dirty="0"/>
            <a:t>登录腾讯会议报到室，核对身份证、准考证</a:t>
          </a:r>
        </a:p>
      </dgm:t>
    </dgm:pt>
    <dgm:pt modelId="{63CE556E-4410-4F12-A12A-68E78A2FBD32}" type="parTrans" cxnId="{6EFC0434-15AF-4022-879C-7E5F39CCA1C1}">
      <dgm:prSet/>
      <dgm:spPr/>
      <dgm:t>
        <a:bodyPr/>
        <a:lstStyle/>
        <a:p>
          <a:endParaRPr lang="zh-CN" altLang="en-US"/>
        </a:p>
      </dgm:t>
    </dgm:pt>
    <dgm:pt modelId="{23460542-368D-4AED-9E33-59F9BE35E9C2}" type="sibTrans" cxnId="{6EFC0434-15AF-4022-879C-7E5F39CCA1C1}">
      <dgm:prSet/>
      <dgm:spPr/>
      <dgm:t>
        <a:bodyPr/>
        <a:lstStyle/>
        <a:p>
          <a:endParaRPr lang="zh-CN" altLang="en-US"/>
        </a:p>
      </dgm:t>
    </dgm:pt>
    <dgm:pt modelId="{8B95EB5E-3373-43C0-B7EF-0C1CB9FF99C4}">
      <dgm:prSet custT="1"/>
      <dgm:spPr/>
      <dgm:t>
        <a:bodyPr/>
        <a:lstStyle/>
        <a:p>
          <a:r>
            <a:rPr lang="zh-CN" altLang="en-US" sz="1200" dirty="0"/>
            <a:t>查看</a:t>
          </a:r>
          <a:r>
            <a:rPr lang="en-US" altLang="zh-CN" sz="1200" dirty="0"/>
            <a:t>《</a:t>
          </a:r>
          <a:r>
            <a:rPr lang="zh-CN" altLang="en-US" sz="1200" dirty="0"/>
            <a:t>考生须知</a:t>
          </a:r>
          <a:r>
            <a:rPr lang="en-US" altLang="zh-CN" sz="1200" dirty="0"/>
            <a:t>》</a:t>
          </a:r>
          <a:r>
            <a:rPr lang="zh-CN" altLang="en-US" sz="1200" dirty="0"/>
            <a:t>，签订诚信考试承诺书</a:t>
          </a:r>
          <a:r>
            <a:rPr lang="zh-CN" altLang="en-US" sz="1200" b="1" dirty="0"/>
            <a:t>（邮箱发送给招办）</a:t>
          </a:r>
          <a:r>
            <a:rPr lang="zh-CN" altLang="en-US" sz="1200" dirty="0"/>
            <a:t>。</a:t>
          </a:r>
        </a:p>
      </dgm:t>
    </dgm:pt>
    <dgm:pt modelId="{CC48A401-ADAC-4D37-87B0-051C46BC6840}" type="parTrans" cxnId="{67159429-C67E-4783-8623-6B7AC7D7BB04}">
      <dgm:prSet/>
      <dgm:spPr/>
      <dgm:t>
        <a:bodyPr/>
        <a:lstStyle/>
        <a:p>
          <a:endParaRPr lang="zh-CN" altLang="en-US"/>
        </a:p>
      </dgm:t>
    </dgm:pt>
    <dgm:pt modelId="{71DB4E9B-FF25-4522-8E36-B13562903477}" type="sibTrans" cxnId="{67159429-C67E-4783-8623-6B7AC7D7BB04}">
      <dgm:prSet/>
      <dgm:spPr/>
      <dgm:t>
        <a:bodyPr/>
        <a:lstStyle/>
        <a:p>
          <a:endParaRPr lang="zh-CN" altLang="en-US"/>
        </a:p>
      </dgm:t>
    </dgm:pt>
    <dgm:pt modelId="{99B06930-F06D-4DB4-8652-2C1232D6CF15}">
      <dgm:prSet custT="1"/>
      <dgm:spPr/>
      <dgm:t>
        <a:bodyPr/>
        <a:lstStyle/>
        <a:p>
          <a:r>
            <a:rPr lang="zh-CN" altLang="en-US" sz="1200" dirty="0"/>
            <a:t>按照</a:t>
          </a:r>
          <a:r>
            <a:rPr lang="en-US" altLang="zh-CN" sz="1200" b="1" dirty="0"/>
            <a:t>《</a:t>
          </a:r>
          <a:r>
            <a:rPr lang="zh-CN" altLang="en-US" sz="1200" b="1" dirty="0"/>
            <a:t>考生须知</a:t>
          </a:r>
          <a:r>
            <a:rPr lang="en-US" altLang="zh-CN" sz="1200" b="1" dirty="0"/>
            <a:t>》</a:t>
          </a:r>
          <a:r>
            <a:rPr lang="zh-CN" altLang="en-US" sz="1200" dirty="0"/>
            <a:t>设置好网络、计算机、手机、摄像头、麦克风、腾讯会议（账号）等软硬件条件。</a:t>
          </a:r>
        </a:p>
      </dgm:t>
    </dgm:pt>
    <dgm:pt modelId="{664CFFAD-36E7-479B-AEC1-0F263A98EFAB}" type="parTrans" cxnId="{A44E486E-8601-4B57-B06B-F451EDB5FCD8}">
      <dgm:prSet/>
      <dgm:spPr/>
      <dgm:t>
        <a:bodyPr/>
        <a:lstStyle/>
        <a:p>
          <a:endParaRPr lang="zh-CN" altLang="en-US"/>
        </a:p>
      </dgm:t>
    </dgm:pt>
    <dgm:pt modelId="{106CB6CB-1112-4F38-99BD-20C5AC3B9948}" type="sibTrans" cxnId="{A44E486E-8601-4B57-B06B-F451EDB5FCD8}">
      <dgm:prSet/>
      <dgm:spPr/>
      <dgm:t>
        <a:bodyPr/>
        <a:lstStyle/>
        <a:p>
          <a:endParaRPr lang="zh-CN" altLang="en-US"/>
        </a:p>
      </dgm:t>
    </dgm:pt>
    <dgm:pt modelId="{3F77DAD5-7446-45D4-9E67-55290C77292A}">
      <dgm:prSet custT="1"/>
      <dgm:spPr/>
      <dgm:t>
        <a:bodyPr/>
        <a:lstStyle/>
        <a:p>
          <a:r>
            <a:rPr lang="zh-CN" altLang="en-US" sz="1600" dirty="0"/>
            <a:t>在考务员的指导下调整好网络、计算机、手机、腾讯会议（账号）</a:t>
          </a:r>
        </a:p>
      </dgm:t>
    </dgm:pt>
    <dgm:pt modelId="{C16B4066-29E6-468B-AA4E-4789F07884E1}" type="parTrans" cxnId="{73F7E19A-5658-4176-A790-E8E748899F47}">
      <dgm:prSet/>
      <dgm:spPr/>
      <dgm:t>
        <a:bodyPr/>
        <a:lstStyle/>
        <a:p>
          <a:endParaRPr lang="zh-CN" altLang="en-US"/>
        </a:p>
      </dgm:t>
    </dgm:pt>
    <dgm:pt modelId="{38656860-3B23-48C1-A651-733153C355C0}" type="sibTrans" cxnId="{73F7E19A-5658-4176-A790-E8E748899F47}">
      <dgm:prSet/>
      <dgm:spPr/>
      <dgm:t>
        <a:bodyPr/>
        <a:lstStyle/>
        <a:p>
          <a:endParaRPr lang="zh-CN" altLang="en-US"/>
        </a:p>
      </dgm:t>
    </dgm:pt>
    <dgm:pt modelId="{7E3146EC-1A18-40F5-A558-D97794F5A0DB}">
      <dgm:prSet custT="1"/>
      <dgm:spPr/>
      <dgm:t>
        <a:bodyPr/>
        <a:lstStyle/>
        <a:p>
          <a:r>
            <a:rPr lang="zh-CN" altLang="en-US" sz="1600" b="0" dirty="0"/>
            <a:t>公布强基计划录取结果。</a:t>
          </a:r>
        </a:p>
      </dgm:t>
    </dgm:pt>
    <dgm:pt modelId="{A494DFFF-257F-4AF7-8EC8-34B92A5AC350}" type="parTrans" cxnId="{2BA20B56-68A3-4F70-A425-3A8F30D97B41}">
      <dgm:prSet/>
      <dgm:spPr/>
      <dgm:t>
        <a:bodyPr/>
        <a:lstStyle/>
        <a:p>
          <a:endParaRPr lang="zh-CN" altLang="en-US"/>
        </a:p>
      </dgm:t>
    </dgm:pt>
    <dgm:pt modelId="{17FFD518-53A5-4EF3-B322-FD36A6A2FF49}" type="sibTrans" cxnId="{2BA20B56-68A3-4F70-A425-3A8F30D97B41}">
      <dgm:prSet/>
      <dgm:spPr/>
      <dgm:t>
        <a:bodyPr/>
        <a:lstStyle/>
        <a:p>
          <a:endParaRPr lang="zh-CN" altLang="en-US"/>
        </a:p>
      </dgm:t>
    </dgm:pt>
    <dgm:pt modelId="{7672E96E-A4A0-427B-AB00-A886209FF92C}">
      <dgm:prSet phldrT="[文本]" custT="1"/>
      <dgm:spPr/>
      <dgm:t>
        <a:bodyPr/>
        <a:lstStyle/>
        <a:p>
          <a:r>
            <a:rPr lang="en-US" altLang="zh-CN" sz="1400" dirty="0"/>
            <a:t>7</a:t>
          </a:r>
          <a:r>
            <a:rPr lang="zh-CN" altLang="en-US" sz="1400" dirty="0"/>
            <a:t>月</a:t>
          </a:r>
          <a:r>
            <a:rPr lang="en-US" altLang="zh-CN" sz="1400" dirty="0"/>
            <a:t>26</a:t>
          </a:r>
          <a:r>
            <a:rPr lang="zh-CN" altLang="en-US" sz="1400" dirty="0"/>
            <a:t>日</a:t>
          </a:r>
        </a:p>
      </dgm:t>
    </dgm:pt>
    <dgm:pt modelId="{A23FC845-B2B3-4767-B10A-D2CC27764371}" type="parTrans" cxnId="{7384CA04-2B0B-41A1-843A-B98B12E15CBA}">
      <dgm:prSet/>
      <dgm:spPr/>
      <dgm:t>
        <a:bodyPr/>
        <a:lstStyle/>
        <a:p>
          <a:endParaRPr lang="zh-CN" altLang="en-US"/>
        </a:p>
      </dgm:t>
    </dgm:pt>
    <dgm:pt modelId="{63918938-581D-49C1-8F19-152B69FA2857}" type="sibTrans" cxnId="{7384CA04-2B0B-41A1-843A-B98B12E15CBA}">
      <dgm:prSet/>
      <dgm:spPr/>
      <dgm:t>
        <a:bodyPr/>
        <a:lstStyle/>
        <a:p>
          <a:endParaRPr lang="zh-CN" altLang="en-US"/>
        </a:p>
      </dgm:t>
    </dgm:pt>
    <dgm:pt modelId="{49CE0BCA-68FC-4823-AA97-450828500571}">
      <dgm:prSet custT="1"/>
      <dgm:spPr/>
      <dgm:t>
        <a:bodyPr/>
        <a:lstStyle/>
        <a:p>
          <a:r>
            <a:rPr lang="zh-CN" altLang="en-US" sz="1600" dirty="0"/>
            <a:t>注意查收正式面试的面试号、会议号、密码和考核时间</a:t>
          </a:r>
          <a:r>
            <a:rPr lang="zh-CN" altLang="en-US" sz="1600" b="1" dirty="0"/>
            <a:t>（手机短信）。</a:t>
          </a:r>
          <a:r>
            <a:rPr lang="zh-CN" altLang="en-US" sz="1600" dirty="0"/>
            <a:t>如未收到相关短信，请及时到强基计划报名系统中查看</a:t>
          </a:r>
          <a:r>
            <a:rPr lang="zh-CN" altLang="en-US" sz="1600" b="1" dirty="0"/>
            <a:t>站内信（</a:t>
          </a:r>
          <a:r>
            <a:rPr lang="en-US" altLang="en-US" sz="1600" b="1" dirty="0"/>
            <a:t>https://bm.chsi.com.cn/jcxkzs/sch/10269</a:t>
          </a:r>
          <a:r>
            <a:rPr lang="zh-CN" altLang="en-US" sz="1600" b="1" dirty="0"/>
            <a:t>）</a:t>
          </a:r>
          <a:endParaRPr lang="zh-CN" altLang="en-US" sz="1600" dirty="0"/>
        </a:p>
      </dgm:t>
    </dgm:pt>
    <dgm:pt modelId="{2F4426DD-01BC-4B45-9924-FF69DE886FC8}" type="parTrans" cxnId="{BBA8A048-311A-4E34-AAE1-7504FCCB12E4}">
      <dgm:prSet/>
      <dgm:spPr/>
      <dgm:t>
        <a:bodyPr/>
        <a:lstStyle/>
        <a:p>
          <a:endParaRPr lang="zh-CN" altLang="en-US"/>
        </a:p>
      </dgm:t>
    </dgm:pt>
    <dgm:pt modelId="{235C6676-F197-4C13-A654-C7CD5EDE50B0}" type="sibTrans" cxnId="{BBA8A048-311A-4E34-AAE1-7504FCCB12E4}">
      <dgm:prSet/>
      <dgm:spPr/>
      <dgm:t>
        <a:bodyPr/>
        <a:lstStyle/>
        <a:p>
          <a:endParaRPr lang="zh-CN" altLang="en-US"/>
        </a:p>
      </dgm:t>
    </dgm:pt>
    <dgm:pt modelId="{5B890218-8992-497F-8006-6F3A2543D2F4}">
      <dgm:prSet phldrT="[文本]" custT="1"/>
      <dgm:spPr/>
      <dgm:t>
        <a:bodyPr/>
        <a:lstStyle/>
        <a:p>
          <a:r>
            <a:rPr lang="en-US" altLang="zh-CN" sz="1400" dirty="0"/>
            <a:t>7</a:t>
          </a:r>
          <a:r>
            <a:rPr lang="zh-CN" altLang="en-US" sz="1400" dirty="0"/>
            <a:t>月</a:t>
          </a:r>
          <a:r>
            <a:rPr lang="en-US" altLang="zh-CN" sz="1400" dirty="0"/>
            <a:t>28</a:t>
          </a:r>
          <a:r>
            <a:rPr lang="zh-CN" altLang="en-US" sz="1400" dirty="0"/>
            <a:t>日前</a:t>
          </a:r>
        </a:p>
      </dgm:t>
    </dgm:pt>
    <dgm:pt modelId="{931D0F04-8246-4DFC-9C1E-0C137E537CC1}" type="parTrans" cxnId="{886087E0-F617-402C-AC21-D834F1AC80CB}">
      <dgm:prSet/>
      <dgm:spPr/>
      <dgm:t>
        <a:bodyPr/>
        <a:lstStyle/>
        <a:p>
          <a:endParaRPr lang="zh-CN" altLang="en-US"/>
        </a:p>
      </dgm:t>
    </dgm:pt>
    <dgm:pt modelId="{97068146-4A59-4D61-9396-30F84E668EA2}" type="sibTrans" cxnId="{886087E0-F617-402C-AC21-D834F1AC80CB}">
      <dgm:prSet/>
      <dgm:spPr/>
      <dgm:t>
        <a:bodyPr/>
        <a:lstStyle/>
        <a:p>
          <a:endParaRPr lang="zh-CN" altLang="en-US"/>
        </a:p>
      </dgm:t>
    </dgm:pt>
    <dgm:pt modelId="{60EEB575-D785-4D7F-A7F4-60EB98EADCAA}">
      <dgm:prSet custT="1"/>
      <dgm:spPr/>
      <dgm:t>
        <a:bodyPr/>
        <a:lstStyle/>
        <a:p>
          <a:r>
            <a:rPr lang="zh-CN" altLang="en-US" sz="1600" b="0" dirty="0"/>
            <a:t>在考核时间内登录正式面试会议室，调整软硬件设施，等待考务员邀请进考场</a:t>
          </a:r>
        </a:p>
        <a:p>
          <a:r>
            <a:rPr lang="zh-CN" altLang="en-US" sz="1600" b="0" dirty="0"/>
            <a:t>完成考试面试</a:t>
          </a:r>
        </a:p>
      </dgm:t>
    </dgm:pt>
    <dgm:pt modelId="{F34891AC-AA08-479A-A1DA-51DE9C7E20CE}" type="parTrans" cxnId="{2895DA52-E838-436C-A2EC-F87E7343B75A}">
      <dgm:prSet/>
      <dgm:spPr/>
      <dgm:t>
        <a:bodyPr/>
        <a:lstStyle/>
        <a:p>
          <a:endParaRPr lang="zh-CN" altLang="en-US"/>
        </a:p>
      </dgm:t>
    </dgm:pt>
    <dgm:pt modelId="{73BC0626-EC08-4AB9-A37D-13A841FC939D}" type="sibTrans" cxnId="{2895DA52-E838-436C-A2EC-F87E7343B75A}">
      <dgm:prSet/>
      <dgm:spPr/>
      <dgm:t>
        <a:bodyPr/>
        <a:lstStyle/>
        <a:p>
          <a:endParaRPr lang="zh-CN" altLang="en-US"/>
        </a:p>
      </dgm:t>
    </dgm:pt>
    <dgm:pt modelId="{8EB6586B-7EEB-4F19-A606-E39EE9F49688}" type="pres">
      <dgm:prSet presAssocID="{B41B3FAF-D87C-49EF-94EE-A1F815389D9E}" presName="linearFlow" presStyleCnt="0">
        <dgm:presLayoutVars>
          <dgm:dir/>
          <dgm:animLvl val="lvl"/>
          <dgm:resizeHandles val="exact"/>
        </dgm:presLayoutVars>
      </dgm:prSet>
      <dgm:spPr/>
    </dgm:pt>
    <dgm:pt modelId="{38186BB2-09F1-44CD-BF60-A031954254BB}" type="pres">
      <dgm:prSet presAssocID="{717651E0-B56B-4472-BAFC-02A0E9FD8E04}" presName="composite" presStyleCnt="0"/>
      <dgm:spPr/>
    </dgm:pt>
    <dgm:pt modelId="{7E05243C-7DDE-4C76-BF78-D18CC6FFAB2D}" type="pres">
      <dgm:prSet presAssocID="{717651E0-B56B-4472-BAFC-02A0E9FD8E04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F26265-F9EC-4AD6-ADDB-EAFEACD522AE}" type="pres">
      <dgm:prSet presAssocID="{717651E0-B56B-4472-BAFC-02A0E9FD8E04}" presName="descendantText" presStyleLbl="alignAcc1" presStyleIdx="0" presStyleCnt="5" custLinFactNeighborX="549" custLinFactNeighborY="514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84CF86-52BD-47AA-8D84-B91EA4F13E06}" type="pres">
      <dgm:prSet presAssocID="{AA4BABCA-0A52-4C90-BDBF-2B1FB18CFCAF}" presName="sp" presStyleCnt="0"/>
      <dgm:spPr/>
    </dgm:pt>
    <dgm:pt modelId="{A4FA265D-DD9E-403A-B653-51B054FCA193}" type="pres">
      <dgm:prSet presAssocID="{2AF4DF18-AAF3-4E25-B5BE-51EF7986B95C}" presName="composite" presStyleCnt="0"/>
      <dgm:spPr/>
    </dgm:pt>
    <dgm:pt modelId="{9F236DC3-E5E9-4D05-BCD8-AB314445DE29}" type="pres">
      <dgm:prSet presAssocID="{2AF4DF18-AAF3-4E25-B5BE-51EF7986B95C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F6F0A-9375-4747-8E82-41A4034A0B46}" type="pres">
      <dgm:prSet presAssocID="{2AF4DF18-AAF3-4E25-B5BE-51EF7986B95C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20A580-5B18-4BE7-9973-166EF26516D6}" type="pres">
      <dgm:prSet presAssocID="{7A780E7E-3F85-40F8-B482-E7C08F6986EC}" presName="sp" presStyleCnt="0"/>
      <dgm:spPr/>
    </dgm:pt>
    <dgm:pt modelId="{7C2C3B5C-496D-451D-86E7-020371394308}" type="pres">
      <dgm:prSet presAssocID="{3966AE22-F7C6-4BA0-B9C4-83499742A765}" presName="composite" presStyleCnt="0"/>
      <dgm:spPr/>
    </dgm:pt>
    <dgm:pt modelId="{155B387A-2ABA-410E-9379-A5076B608F81}" type="pres">
      <dgm:prSet presAssocID="{3966AE22-F7C6-4BA0-B9C4-83499742A76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DE3DFD7-DD9E-4CE1-8B9D-ABC0DC0C58B0}" type="pres">
      <dgm:prSet presAssocID="{3966AE22-F7C6-4BA0-B9C4-83499742A76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C6038B-C02A-4034-8332-14AC3E333877}" type="pres">
      <dgm:prSet presAssocID="{DA206E13-2EF3-4576-B185-C162FA254942}" presName="sp" presStyleCnt="0"/>
      <dgm:spPr/>
    </dgm:pt>
    <dgm:pt modelId="{F3255A8C-815A-4F1F-8E99-14B5EBD6E7CF}" type="pres">
      <dgm:prSet presAssocID="{7672E96E-A4A0-427B-AB00-A886209FF92C}" presName="composite" presStyleCnt="0"/>
      <dgm:spPr/>
    </dgm:pt>
    <dgm:pt modelId="{93E73CC8-5265-4B75-B536-8874A84C4317}" type="pres">
      <dgm:prSet presAssocID="{7672E96E-A4A0-427B-AB00-A886209FF92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B1F072-5247-49EA-8C31-9C80485CF9FA}" type="pres">
      <dgm:prSet presAssocID="{7672E96E-A4A0-427B-AB00-A886209FF92C}" presName="descendantText" presStyleLbl="alignAcc1" presStyleIdx="3" presStyleCnt="5" custLinFactNeighborX="0" custLinFactNeighborY="523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0F1203-72A1-49C0-921E-D12DC4FC5851}" type="pres">
      <dgm:prSet presAssocID="{63918938-581D-49C1-8F19-152B69FA2857}" presName="sp" presStyleCnt="0"/>
      <dgm:spPr/>
    </dgm:pt>
    <dgm:pt modelId="{B5EAEB51-7631-48BF-9B95-E2B891B79ECE}" type="pres">
      <dgm:prSet presAssocID="{5B890218-8992-497F-8006-6F3A2543D2F4}" presName="composite" presStyleCnt="0"/>
      <dgm:spPr/>
    </dgm:pt>
    <dgm:pt modelId="{2253F6B8-C3AC-4A58-A8EA-F5444B6FB46E}" type="pres">
      <dgm:prSet presAssocID="{5B890218-8992-497F-8006-6F3A2543D2F4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635E33-C139-4EE0-9A92-6CA8AC5086BD}" type="pres">
      <dgm:prSet presAssocID="{5B890218-8992-497F-8006-6F3A2543D2F4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7CC212C-2434-49B5-B8C7-F28AD07405CE}" type="presOf" srcId="{99B06930-F06D-4DB4-8652-2C1232D6CF15}" destId="{74F26265-F9EC-4AD6-ADDB-EAFEACD522AE}" srcOrd="0" destOrd="2" presId="urn:microsoft.com/office/officeart/2005/8/layout/chevron2"/>
    <dgm:cxn modelId="{90DB9B14-A44C-485F-B5F5-E1B358255FF1}" srcId="{B41B3FAF-D87C-49EF-94EE-A1F815389D9E}" destId="{3966AE22-F7C6-4BA0-B9C4-83499742A765}" srcOrd="2" destOrd="0" parTransId="{1DB28B14-5939-435C-B84B-7FF171D94C62}" sibTransId="{DA206E13-2EF3-4576-B185-C162FA254942}"/>
    <dgm:cxn modelId="{251F0CE7-9DE7-46C6-9AB0-208739BF15FA}" type="presOf" srcId="{378575BA-606B-49DA-B53F-53264DBD4767}" destId="{BF7F6F0A-9375-4747-8E82-41A4034A0B46}" srcOrd="0" destOrd="0" presId="urn:microsoft.com/office/officeart/2005/8/layout/chevron2"/>
    <dgm:cxn modelId="{4FC8AC41-4903-43C5-8CEC-BF89A425D8B1}" type="presOf" srcId="{6D1E81C0-16AE-4F74-ADFB-C9A2AFF7CB38}" destId="{74F26265-F9EC-4AD6-ADDB-EAFEACD522AE}" srcOrd="0" destOrd="0" presId="urn:microsoft.com/office/officeart/2005/8/layout/chevron2"/>
    <dgm:cxn modelId="{886087E0-F617-402C-AC21-D834F1AC80CB}" srcId="{B41B3FAF-D87C-49EF-94EE-A1F815389D9E}" destId="{5B890218-8992-497F-8006-6F3A2543D2F4}" srcOrd="4" destOrd="0" parTransId="{931D0F04-8246-4DFC-9C1E-0C137E537CC1}" sibTransId="{97068146-4A59-4D61-9396-30F84E668EA2}"/>
    <dgm:cxn modelId="{2895DA52-E838-436C-A2EC-F87E7343B75A}" srcId="{7672E96E-A4A0-427B-AB00-A886209FF92C}" destId="{60EEB575-D785-4D7F-A7F4-60EB98EADCAA}" srcOrd="0" destOrd="0" parTransId="{F34891AC-AA08-479A-A1DA-51DE9C7E20CE}" sibTransId="{73BC0626-EC08-4AB9-A37D-13A841FC939D}"/>
    <dgm:cxn modelId="{F7F58E04-F56B-49C3-8A70-EC9714FDE8EE}" srcId="{B41B3FAF-D87C-49EF-94EE-A1F815389D9E}" destId="{2AF4DF18-AAF3-4E25-B5BE-51EF7986B95C}" srcOrd="1" destOrd="0" parTransId="{A12111E0-E6F7-4D71-9B64-4F868699B879}" sibTransId="{7A780E7E-3F85-40F8-B482-E7C08F6986EC}"/>
    <dgm:cxn modelId="{67159429-C67E-4783-8623-6B7AC7D7BB04}" srcId="{717651E0-B56B-4472-BAFC-02A0E9FD8E04}" destId="{8B95EB5E-3373-43C0-B7EF-0C1CB9FF99C4}" srcOrd="1" destOrd="0" parTransId="{CC48A401-ADAC-4D37-87B0-051C46BC6840}" sibTransId="{71DB4E9B-FF25-4522-8E36-B13562903477}"/>
    <dgm:cxn modelId="{4AE74515-A889-4AAB-AD5E-5DF4107AD575}" type="presOf" srcId="{5B890218-8992-497F-8006-6F3A2543D2F4}" destId="{2253F6B8-C3AC-4A58-A8EA-F5444B6FB46E}" srcOrd="0" destOrd="0" presId="urn:microsoft.com/office/officeart/2005/8/layout/chevron2"/>
    <dgm:cxn modelId="{7BFE39BA-08C5-4C35-8910-0618FF3B0739}" type="presOf" srcId="{3F77DAD5-7446-45D4-9E67-55290C77292A}" destId="{BF7F6F0A-9375-4747-8E82-41A4034A0B46}" srcOrd="0" destOrd="1" presId="urn:microsoft.com/office/officeart/2005/8/layout/chevron2"/>
    <dgm:cxn modelId="{CA4214F8-3300-4D78-91E1-D94C075B267E}" type="presOf" srcId="{8B95EB5E-3373-43C0-B7EF-0C1CB9FF99C4}" destId="{74F26265-F9EC-4AD6-ADDB-EAFEACD522AE}" srcOrd="0" destOrd="1" presId="urn:microsoft.com/office/officeart/2005/8/layout/chevron2"/>
    <dgm:cxn modelId="{A44E486E-8601-4B57-B06B-F451EDB5FCD8}" srcId="{717651E0-B56B-4472-BAFC-02A0E9FD8E04}" destId="{99B06930-F06D-4DB4-8652-2C1232D6CF15}" srcOrd="2" destOrd="0" parTransId="{664CFFAD-36E7-479B-AEC1-0F263A98EFAB}" sibTransId="{106CB6CB-1112-4F38-99BD-20C5AC3B9948}"/>
    <dgm:cxn modelId="{93DFF381-9853-4C33-BF10-D269DF6F8666}" type="presOf" srcId="{2AF4DF18-AAF3-4E25-B5BE-51EF7986B95C}" destId="{9F236DC3-E5E9-4D05-BCD8-AB314445DE29}" srcOrd="0" destOrd="0" presId="urn:microsoft.com/office/officeart/2005/8/layout/chevron2"/>
    <dgm:cxn modelId="{657BA895-01A8-46B6-BE1A-DE643558AEE9}" type="presOf" srcId="{3966AE22-F7C6-4BA0-B9C4-83499742A765}" destId="{155B387A-2ABA-410E-9379-A5076B608F81}" srcOrd="0" destOrd="0" presId="urn:microsoft.com/office/officeart/2005/8/layout/chevron2"/>
    <dgm:cxn modelId="{B4B63038-F31B-4010-9890-2A4A0BACEC22}" type="presOf" srcId="{7672E96E-A4A0-427B-AB00-A886209FF92C}" destId="{93E73CC8-5265-4B75-B536-8874A84C4317}" srcOrd="0" destOrd="0" presId="urn:microsoft.com/office/officeart/2005/8/layout/chevron2"/>
    <dgm:cxn modelId="{5DD829C1-3690-4D15-B251-5B81679BE8C2}" srcId="{717651E0-B56B-4472-BAFC-02A0E9FD8E04}" destId="{6D1E81C0-16AE-4F74-ADFB-C9A2AFF7CB38}" srcOrd="0" destOrd="0" parTransId="{1C0AAC1D-3D9D-4ECD-8851-85FBB37A81FC}" sibTransId="{FA345002-CE1B-47AC-BC93-795B2E0E4095}"/>
    <dgm:cxn modelId="{6EFC0434-15AF-4022-879C-7E5F39CCA1C1}" srcId="{2AF4DF18-AAF3-4E25-B5BE-51EF7986B95C}" destId="{378575BA-606B-49DA-B53F-53264DBD4767}" srcOrd="0" destOrd="0" parTransId="{63CE556E-4410-4F12-A12A-68E78A2FBD32}" sibTransId="{23460542-368D-4AED-9E33-59F9BE35E9C2}"/>
    <dgm:cxn modelId="{1127D50A-5A6F-499C-8487-E999D5CD7213}" type="presOf" srcId="{7E3146EC-1A18-40F5-A558-D97794F5A0DB}" destId="{7A635E33-C139-4EE0-9A92-6CA8AC5086BD}" srcOrd="0" destOrd="0" presId="urn:microsoft.com/office/officeart/2005/8/layout/chevron2"/>
    <dgm:cxn modelId="{120C8589-4D73-457F-A3D0-391104AF8ACB}" type="presOf" srcId="{717651E0-B56B-4472-BAFC-02A0E9FD8E04}" destId="{7E05243C-7DDE-4C76-BF78-D18CC6FFAB2D}" srcOrd="0" destOrd="0" presId="urn:microsoft.com/office/officeart/2005/8/layout/chevron2"/>
    <dgm:cxn modelId="{C2622340-3A49-416F-B889-C766DCE6A43A}" type="presOf" srcId="{60EEB575-D785-4D7F-A7F4-60EB98EADCAA}" destId="{B3B1F072-5247-49EA-8C31-9C80485CF9FA}" srcOrd="0" destOrd="0" presId="urn:microsoft.com/office/officeart/2005/8/layout/chevron2"/>
    <dgm:cxn modelId="{96F35E8F-D2DB-427D-B0A6-276FD622976C}" type="presOf" srcId="{B41B3FAF-D87C-49EF-94EE-A1F815389D9E}" destId="{8EB6586B-7EEB-4F19-A606-E39EE9F49688}" srcOrd="0" destOrd="0" presId="urn:microsoft.com/office/officeart/2005/8/layout/chevron2"/>
    <dgm:cxn modelId="{BBA8A048-311A-4E34-AAE1-7504FCCB12E4}" srcId="{3966AE22-F7C6-4BA0-B9C4-83499742A765}" destId="{49CE0BCA-68FC-4823-AA97-450828500571}" srcOrd="0" destOrd="0" parTransId="{2F4426DD-01BC-4B45-9924-FF69DE886FC8}" sibTransId="{235C6676-F197-4C13-A654-C7CD5EDE50B0}"/>
    <dgm:cxn modelId="{73F7E19A-5658-4176-A790-E8E748899F47}" srcId="{2AF4DF18-AAF3-4E25-B5BE-51EF7986B95C}" destId="{3F77DAD5-7446-45D4-9E67-55290C77292A}" srcOrd="1" destOrd="0" parTransId="{C16B4066-29E6-468B-AA4E-4789F07884E1}" sibTransId="{38656860-3B23-48C1-A651-733153C355C0}"/>
    <dgm:cxn modelId="{2BA20B56-68A3-4F70-A425-3A8F30D97B41}" srcId="{5B890218-8992-497F-8006-6F3A2543D2F4}" destId="{7E3146EC-1A18-40F5-A558-D97794F5A0DB}" srcOrd="0" destOrd="0" parTransId="{A494DFFF-257F-4AF7-8EC8-34B92A5AC350}" sibTransId="{17FFD518-53A5-4EF3-B322-FD36A6A2FF49}"/>
    <dgm:cxn modelId="{B5A52E9B-7985-4709-AC93-24B9E91362BF}" type="presOf" srcId="{49CE0BCA-68FC-4823-AA97-450828500571}" destId="{1DE3DFD7-DD9E-4CE1-8B9D-ABC0DC0C58B0}" srcOrd="0" destOrd="0" presId="urn:microsoft.com/office/officeart/2005/8/layout/chevron2"/>
    <dgm:cxn modelId="{DFC1F47F-4E50-405A-A367-48E892BD9DD2}" srcId="{B41B3FAF-D87C-49EF-94EE-A1F815389D9E}" destId="{717651E0-B56B-4472-BAFC-02A0E9FD8E04}" srcOrd="0" destOrd="0" parTransId="{6393DFC8-C3B7-4B3F-A7A9-42BD235DF9FC}" sibTransId="{AA4BABCA-0A52-4C90-BDBF-2B1FB18CFCAF}"/>
    <dgm:cxn modelId="{7384CA04-2B0B-41A1-843A-B98B12E15CBA}" srcId="{B41B3FAF-D87C-49EF-94EE-A1F815389D9E}" destId="{7672E96E-A4A0-427B-AB00-A886209FF92C}" srcOrd="3" destOrd="0" parTransId="{A23FC845-B2B3-4767-B10A-D2CC27764371}" sibTransId="{63918938-581D-49C1-8F19-152B69FA2857}"/>
    <dgm:cxn modelId="{A8422C37-E1ED-4808-A880-FB97836199B6}" type="presParOf" srcId="{8EB6586B-7EEB-4F19-A606-E39EE9F49688}" destId="{38186BB2-09F1-44CD-BF60-A031954254BB}" srcOrd="0" destOrd="0" presId="urn:microsoft.com/office/officeart/2005/8/layout/chevron2"/>
    <dgm:cxn modelId="{9899C738-3057-46A8-8CA1-ECF3C7C78166}" type="presParOf" srcId="{38186BB2-09F1-44CD-BF60-A031954254BB}" destId="{7E05243C-7DDE-4C76-BF78-D18CC6FFAB2D}" srcOrd="0" destOrd="0" presId="urn:microsoft.com/office/officeart/2005/8/layout/chevron2"/>
    <dgm:cxn modelId="{43BBD90A-D611-405B-88CF-5931FCDB1F4D}" type="presParOf" srcId="{38186BB2-09F1-44CD-BF60-A031954254BB}" destId="{74F26265-F9EC-4AD6-ADDB-EAFEACD522AE}" srcOrd="1" destOrd="0" presId="urn:microsoft.com/office/officeart/2005/8/layout/chevron2"/>
    <dgm:cxn modelId="{6E5B5983-C456-4DAC-98F2-968522747079}" type="presParOf" srcId="{8EB6586B-7EEB-4F19-A606-E39EE9F49688}" destId="{0E84CF86-52BD-47AA-8D84-B91EA4F13E06}" srcOrd="1" destOrd="0" presId="urn:microsoft.com/office/officeart/2005/8/layout/chevron2"/>
    <dgm:cxn modelId="{EEC600A3-AF15-4BE2-8726-36E4554CC28E}" type="presParOf" srcId="{8EB6586B-7EEB-4F19-A606-E39EE9F49688}" destId="{A4FA265D-DD9E-403A-B653-51B054FCA193}" srcOrd="2" destOrd="0" presId="urn:microsoft.com/office/officeart/2005/8/layout/chevron2"/>
    <dgm:cxn modelId="{F2ECEB14-10CA-4C8D-8CE6-767D10CD1533}" type="presParOf" srcId="{A4FA265D-DD9E-403A-B653-51B054FCA193}" destId="{9F236DC3-E5E9-4D05-BCD8-AB314445DE29}" srcOrd="0" destOrd="0" presId="urn:microsoft.com/office/officeart/2005/8/layout/chevron2"/>
    <dgm:cxn modelId="{1DFD1779-CCFF-4320-A96A-8FB2CBC157A5}" type="presParOf" srcId="{A4FA265D-DD9E-403A-B653-51B054FCA193}" destId="{BF7F6F0A-9375-4747-8E82-41A4034A0B46}" srcOrd="1" destOrd="0" presId="urn:microsoft.com/office/officeart/2005/8/layout/chevron2"/>
    <dgm:cxn modelId="{8541CC5E-DB87-42F4-9E2B-BADB031F6FBE}" type="presParOf" srcId="{8EB6586B-7EEB-4F19-A606-E39EE9F49688}" destId="{3E20A580-5B18-4BE7-9973-166EF26516D6}" srcOrd="3" destOrd="0" presId="urn:microsoft.com/office/officeart/2005/8/layout/chevron2"/>
    <dgm:cxn modelId="{FD59B3D8-9A86-4121-85A5-19C3A51922E6}" type="presParOf" srcId="{8EB6586B-7EEB-4F19-A606-E39EE9F49688}" destId="{7C2C3B5C-496D-451D-86E7-020371394308}" srcOrd="4" destOrd="0" presId="urn:microsoft.com/office/officeart/2005/8/layout/chevron2"/>
    <dgm:cxn modelId="{4FFB9768-1D93-46C3-A35C-291BF764F543}" type="presParOf" srcId="{7C2C3B5C-496D-451D-86E7-020371394308}" destId="{155B387A-2ABA-410E-9379-A5076B608F81}" srcOrd="0" destOrd="0" presId="urn:microsoft.com/office/officeart/2005/8/layout/chevron2"/>
    <dgm:cxn modelId="{9619725B-8D89-484E-B119-93A1E1987018}" type="presParOf" srcId="{7C2C3B5C-496D-451D-86E7-020371394308}" destId="{1DE3DFD7-DD9E-4CE1-8B9D-ABC0DC0C58B0}" srcOrd="1" destOrd="0" presId="urn:microsoft.com/office/officeart/2005/8/layout/chevron2"/>
    <dgm:cxn modelId="{92159D70-7AF7-4C0B-9880-342CE6A76846}" type="presParOf" srcId="{8EB6586B-7EEB-4F19-A606-E39EE9F49688}" destId="{EBC6038B-C02A-4034-8332-14AC3E333877}" srcOrd="5" destOrd="0" presId="urn:microsoft.com/office/officeart/2005/8/layout/chevron2"/>
    <dgm:cxn modelId="{08404ACD-6969-4F79-8C2C-278AC0E9AC26}" type="presParOf" srcId="{8EB6586B-7EEB-4F19-A606-E39EE9F49688}" destId="{F3255A8C-815A-4F1F-8E99-14B5EBD6E7CF}" srcOrd="6" destOrd="0" presId="urn:microsoft.com/office/officeart/2005/8/layout/chevron2"/>
    <dgm:cxn modelId="{6B54296F-7B7C-4A5B-9E36-ECD1941B6080}" type="presParOf" srcId="{F3255A8C-815A-4F1F-8E99-14B5EBD6E7CF}" destId="{93E73CC8-5265-4B75-B536-8874A84C4317}" srcOrd="0" destOrd="0" presId="urn:microsoft.com/office/officeart/2005/8/layout/chevron2"/>
    <dgm:cxn modelId="{5B24DE41-EA59-4B5F-8F11-79DC619D622A}" type="presParOf" srcId="{F3255A8C-815A-4F1F-8E99-14B5EBD6E7CF}" destId="{B3B1F072-5247-49EA-8C31-9C80485CF9FA}" srcOrd="1" destOrd="0" presId="urn:microsoft.com/office/officeart/2005/8/layout/chevron2"/>
    <dgm:cxn modelId="{A0864ACE-BB4E-475B-A136-CD6B12308240}" type="presParOf" srcId="{8EB6586B-7EEB-4F19-A606-E39EE9F49688}" destId="{C10F1203-72A1-49C0-921E-D12DC4FC5851}" srcOrd="7" destOrd="0" presId="urn:microsoft.com/office/officeart/2005/8/layout/chevron2"/>
    <dgm:cxn modelId="{DFD503FC-E119-41DC-B6C2-2F7BF4B1F3AF}" type="presParOf" srcId="{8EB6586B-7EEB-4F19-A606-E39EE9F49688}" destId="{B5EAEB51-7631-48BF-9B95-E2B891B79ECE}" srcOrd="8" destOrd="0" presId="urn:microsoft.com/office/officeart/2005/8/layout/chevron2"/>
    <dgm:cxn modelId="{8D21BB90-5464-438A-9C8B-7B25454366E0}" type="presParOf" srcId="{B5EAEB51-7631-48BF-9B95-E2B891B79ECE}" destId="{2253F6B8-C3AC-4A58-A8EA-F5444B6FB46E}" srcOrd="0" destOrd="0" presId="urn:microsoft.com/office/officeart/2005/8/layout/chevron2"/>
    <dgm:cxn modelId="{256189CB-AB0C-4CCD-8CC4-133755BDE4A6}" type="presParOf" srcId="{B5EAEB51-7631-48BF-9B95-E2B891B79ECE}" destId="{7A635E33-C139-4EE0-9A92-6CA8AC5086B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5243C-7DDE-4C76-BF78-D18CC6FFAB2D}">
      <dsp:nvSpPr>
        <dsp:cNvPr id="0" name=""/>
        <dsp:cNvSpPr/>
      </dsp:nvSpPr>
      <dsp:spPr>
        <a:xfrm rot="5400000">
          <a:off x="-171391" y="176594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7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24</a:t>
          </a:r>
          <a:r>
            <a:rPr lang="zh-CN" altLang="en-US" sz="1400" kern="1200" dirty="0"/>
            <a:t>日</a:t>
          </a:r>
        </a:p>
      </dsp:txBody>
      <dsp:txXfrm rot="-5400000">
        <a:off x="0" y="405116"/>
        <a:ext cx="799826" cy="342782"/>
      </dsp:txXfrm>
    </dsp:sp>
    <dsp:sp modelId="{74F26265-F9EC-4AD6-ADDB-EAFEACD522AE}">
      <dsp:nvSpPr>
        <dsp:cNvPr id="0" name=""/>
        <dsp:cNvSpPr/>
      </dsp:nvSpPr>
      <dsp:spPr>
        <a:xfrm rot="5400000">
          <a:off x="4219565" y="-3376339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下载准考证（了解</a:t>
          </a:r>
          <a:r>
            <a:rPr lang="zh-CN" altLang="en-US" sz="1200" b="1" kern="1200" dirty="0"/>
            <a:t>报到时间、会议号、密码</a:t>
          </a:r>
          <a:r>
            <a:rPr lang="zh-CN" altLang="en-US" sz="1200" kern="1200" dirty="0"/>
            <a:t>）。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查看</a:t>
          </a:r>
          <a:r>
            <a:rPr lang="en-US" altLang="zh-CN" sz="1200" kern="1200" dirty="0"/>
            <a:t>《</a:t>
          </a:r>
          <a:r>
            <a:rPr lang="zh-CN" altLang="en-US" sz="1200" kern="1200" dirty="0"/>
            <a:t>考生须知</a:t>
          </a:r>
          <a:r>
            <a:rPr lang="en-US" altLang="zh-CN" sz="1200" kern="1200" dirty="0"/>
            <a:t>》</a:t>
          </a:r>
          <a:r>
            <a:rPr lang="zh-CN" altLang="en-US" sz="1200" kern="1200" dirty="0"/>
            <a:t>，签订诚信考试承诺书</a:t>
          </a:r>
          <a:r>
            <a:rPr lang="zh-CN" altLang="en-US" sz="1200" b="1" kern="1200" dirty="0"/>
            <a:t>（邮箱发送给招办）</a:t>
          </a:r>
          <a:r>
            <a:rPr lang="zh-CN" altLang="en-US" sz="1200" kern="1200" dirty="0"/>
            <a:t>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按照</a:t>
          </a:r>
          <a:r>
            <a:rPr lang="en-US" altLang="zh-CN" sz="1200" b="1" kern="1200" dirty="0"/>
            <a:t>《</a:t>
          </a:r>
          <a:r>
            <a:rPr lang="zh-CN" altLang="en-US" sz="1200" b="1" kern="1200" dirty="0"/>
            <a:t>考生须知</a:t>
          </a:r>
          <a:r>
            <a:rPr lang="en-US" altLang="zh-CN" sz="1200" b="1" kern="1200" dirty="0"/>
            <a:t>》</a:t>
          </a:r>
          <a:r>
            <a:rPr lang="zh-CN" altLang="en-US" sz="1200" kern="1200" dirty="0"/>
            <a:t>设置好网络、计算机、手机、摄像头、麦克风、腾讯会议（账号）等软硬件条件。</a:t>
          </a:r>
        </a:p>
      </dsp:txBody>
      <dsp:txXfrm rot="-5400000">
        <a:off x="799827" y="79654"/>
        <a:ext cx="7545918" cy="670185"/>
      </dsp:txXfrm>
    </dsp:sp>
    <dsp:sp modelId="{9F236DC3-E5E9-4D05-BCD8-AB314445DE29}">
      <dsp:nvSpPr>
        <dsp:cNvPr id="0" name=""/>
        <dsp:cNvSpPr/>
      </dsp:nvSpPr>
      <dsp:spPr>
        <a:xfrm rot="5400000">
          <a:off x="-171391" y="1202790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7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25</a:t>
          </a:r>
          <a:r>
            <a:rPr lang="zh-CN" altLang="en-US" sz="1400" kern="1200" dirty="0"/>
            <a:t>日</a:t>
          </a:r>
          <a:endParaRPr lang="en-US" altLang="zh-CN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9:30-11:30</a:t>
          </a:r>
          <a:endParaRPr lang="zh-CN" altLang="en-US" sz="1400" kern="1200" dirty="0"/>
        </a:p>
      </dsp:txBody>
      <dsp:txXfrm rot="-5400000">
        <a:off x="0" y="1431312"/>
        <a:ext cx="799826" cy="342782"/>
      </dsp:txXfrm>
    </dsp:sp>
    <dsp:sp modelId="{BF7F6F0A-9375-4747-8E82-41A4034A0B46}">
      <dsp:nvSpPr>
        <dsp:cNvPr id="0" name=""/>
        <dsp:cNvSpPr/>
      </dsp:nvSpPr>
      <dsp:spPr>
        <a:xfrm rot="5400000">
          <a:off x="4219369" y="-2388144"/>
          <a:ext cx="743086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/>
            <a:t>登录腾讯会议报到室，核对身份证、准考证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/>
            <a:t>在考务员的指导下调整好网络、计算机、手机、腾讯会议（账号）</a:t>
          </a:r>
        </a:p>
      </dsp:txBody>
      <dsp:txXfrm rot="-5400000">
        <a:off x="799826" y="1067673"/>
        <a:ext cx="7545899" cy="670538"/>
      </dsp:txXfrm>
    </dsp:sp>
    <dsp:sp modelId="{155B387A-2ABA-410E-9379-A5076B608F81}">
      <dsp:nvSpPr>
        <dsp:cNvPr id="0" name=""/>
        <dsp:cNvSpPr/>
      </dsp:nvSpPr>
      <dsp:spPr>
        <a:xfrm rot="5400000">
          <a:off x="-171391" y="2228986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7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25</a:t>
          </a:r>
          <a:r>
            <a:rPr lang="zh-CN" altLang="en-US" sz="1400" kern="1200" dirty="0"/>
            <a:t>日</a:t>
          </a:r>
          <a:endParaRPr lang="en-US" altLang="zh-CN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14</a:t>
          </a:r>
          <a:r>
            <a:rPr lang="zh-CN" altLang="en-US" sz="1400" kern="1200" dirty="0"/>
            <a:t>时</a:t>
          </a:r>
          <a:r>
            <a:rPr lang="en-US" altLang="zh-CN" sz="1400" kern="1200" dirty="0"/>
            <a:t>-21</a:t>
          </a:r>
          <a:r>
            <a:rPr lang="zh-CN" altLang="en-US" sz="1400" kern="1200" dirty="0"/>
            <a:t>时</a:t>
          </a:r>
        </a:p>
      </dsp:txBody>
      <dsp:txXfrm rot="-5400000">
        <a:off x="0" y="2457508"/>
        <a:ext cx="799826" cy="342782"/>
      </dsp:txXfrm>
    </dsp:sp>
    <dsp:sp modelId="{1DE3DFD7-DD9E-4CE1-8B9D-ABC0DC0C58B0}">
      <dsp:nvSpPr>
        <dsp:cNvPr id="0" name=""/>
        <dsp:cNvSpPr/>
      </dsp:nvSpPr>
      <dsp:spPr>
        <a:xfrm rot="5400000">
          <a:off x="4219565" y="-1362143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/>
            <a:t>注意查收正式面试的面试号、会议号、密码和考核时间</a:t>
          </a:r>
          <a:r>
            <a:rPr lang="zh-CN" altLang="en-US" sz="1600" b="1" kern="1200" dirty="0"/>
            <a:t>（手机短信）。</a:t>
          </a:r>
          <a:r>
            <a:rPr lang="zh-CN" altLang="en-US" sz="1600" kern="1200" dirty="0"/>
            <a:t>如未收到相关短信，请及时到强基计划报名系统中查看</a:t>
          </a:r>
          <a:r>
            <a:rPr lang="zh-CN" altLang="en-US" sz="1600" b="1" kern="1200" dirty="0"/>
            <a:t>站内信（</a:t>
          </a:r>
          <a:r>
            <a:rPr lang="en-US" altLang="en-US" sz="1600" b="1" kern="1200" dirty="0"/>
            <a:t>https://bm.chsi.com.cn/jcxkzs/sch/10269</a:t>
          </a:r>
          <a:r>
            <a:rPr lang="zh-CN" altLang="en-US" sz="1600" b="1" kern="1200" dirty="0"/>
            <a:t>）</a:t>
          </a:r>
          <a:endParaRPr lang="zh-CN" altLang="en-US" sz="1600" kern="1200" dirty="0"/>
        </a:p>
      </dsp:txBody>
      <dsp:txXfrm rot="-5400000">
        <a:off x="799827" y="2093850"/>
        <a:ext cx="7545918" cy="670185"/>
      </dsp:txXfrm>
    </dsp:sp>
    <dsp:sp modelId="{93E73CC8-5265-4B75-B536-8874A84C4317}">
      <dsp:nvSpPr>
        <dsp:cNvPr id="0" name=""/>
        <dsp:cNvSpPr/>
      </dsp:nvSpPr>
      <dsp:spPr>
        <a:xfrm rot="5400000">
          <a:off x="-171391" y="3255183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7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26</a:t>
          </a:r>
          <a:r>
            <a:rPr lang="zh-CN" altLang="en-US" sz="1400" kern="1200" dirty="0"/>
            <a:t>日</a:t>
          </a:r>
        </a:p>
      </dsp:txBody>
      <dsp:txXfrm rot="-5400000">
        <a:off x="0" y="3483705"/>
        <a:ext cx="799826" cy="342782"/>
      </dsp:txXfrm>
    </dsp:sp>
    <dsp:sp modelId="{B3B1F072-5247-49EA-8C31-9C80485CF9FA}">
      <dsp:nvSpPr>
        <dsp:cNvPr id="0" name=""/>
        <dsp:cNvSpPr/>
      </dsp:nvSpPr>
      <dsp:spPr>
        <a:xfrm rot="5400000">
          <a:off x="4219565" y="-297096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b="0" kern="1200" dirty="0"/>
            <a:t>在考核时间内登录正式面试会议室，调整软硬件设施，等待考务员邀请进考场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b="0" kern="1200" dirty="0"/>
            <a:t>完成考试面试</a:t>
          </a:r>
        </a:p>
      </dsp:txBody>
      <dsp:txXfrm rot="-5400000">
        <a:off x="799827" y="3158897"/>
        <a:ext cx="7545918" cy="670185"/>
      </dsp:txXfrm>
    </dsp:sp>
    <dsp:sp modelId="{2253F6B8-C3AC-4A58-A8EA-F5444B6FB46E}">
      <dsp:nvSpPr>
        <dsp:cNvPr id="0" name=""/>
        <dsp:cNvSpPr/>
      </dsp:nvSpPr>
      <dsp:spPr>
        <a:xfrm rot="5400000">
          <a:off x="-171391" y="4281379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7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28</a:t>
          </a:r>
          <a:r>
            <a:rPr lang="zh-CN" altLang="en-US" sz="1400" kern="1200" dirty="0"/>
            <a:t>日前</a:t>
          </a:r>
        </a:p>
      </dsp:txBody>
      <dsp:txXfrm rot="-5400000">
        <a:off x="0" y="4509901"/>
        <a:ext cx="799826" cy="342782"/>
      </dsp:txXfrm>
    </dsp:sp>
    <dsp:sp modelId="{7A635E33-C139-4EE0-9A92-6CA8AC5086BD}">
      <dsp:nvSpPr>
        <dsp:cNvPr id="0" name=""/>
        <dsp:cNvSpPr/>
      </dsp:nvSpPr>
      <dsp:spPr>
        <a:xfrm rot="5400000">
          <a:off x="4219565" y="690249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b="0" kern="1200" dirty="0"/>
            <a:t>公布强基计划录取结果。</a:t>
          </a:r>
        </a:p>
      </dsp:txBody>
      <dsp:txXfrm rot="-5400000">
        <a:off x="799827" y="4146243"/>
        <a:ext cx="7545918" cy="670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74367" y="2571953"/>
            <a:ext cx="5795264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3525" y="1092835"/>
            <a:ext cx="607695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52" y="2194305"/>
            <a:ext cx="6314694" cy="275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52399" y="2514600"/>
            <a:ext cx="883920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pc="-15" dirty="0"/>
              <a:t>华东师范大学</a:t>
            </a:r>
            <a:r>
              <a:rPr lang="en-US" altLang="zh-CN" spc="-15" dirty="0"/>
              <a:t>2022</a:t>
            </a:r>
            <a:r>
              <a:rPr lang="zh-CN" altLang="en-US" spc="-15" dirty="0"/>
              <a:t>年强基计划（上海）</a:t>
            </a:r>
            <a:r>
              <a:rPr lang="en-US" altLang="zh-CN" spc="-15" dirty="0"/>
              <a:t/>
            </a:r>
            <a:br>
              <a:rPr lang="en-US" altLang="zh-CN" spc="-15" dirty="0"/>
            </a:br>
            <a:r>
              <a:rPr lang="zh-CN" altLang="en-US" spc="-15" dirty="0"/>
              <a:t>学校考核考生操作手册</a:t>
            </a:r>
            <a:endParaRPr spc="-15" dirty="0"/>
          </a:p>
        </p:txBody>
      </p:sp>
      <p:sp>
        <p:nvSpPr>
          <p:cNvPr id="4" name="object 4"/>
          <p:cNvSpPr txBox="1"/>
          <p:nvPr/>
        </p:nvSpPr>
        <p:spPr>
          <a:xfrm>
            <a:off x="3346449" y="4114800"/>
            <a:ext cx="24511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C00000"/>
                </a:solidFill>
                <a:latin typeface="Arial"/>
                <a:cs typeface="Arial"/>
              </a:rPr>
              <a:t>202</a:t>
            </a:r>
            <a:r>
              <a:rPr lang="en-US" altLang="zh-CN" sz="4000" spc="-1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4000" spc="-10" dirty="0">
                <a:solidFill>
                  <a:srgbClr val="C00000"/>
                </a:solidFill>
                <a:latin typeface="宋体"/>
                <a:cs typeface="宋体"/>
              </a:rPr>
              <a:t>年</a:t>
            </a:r>
            <a:r>
              <a:rPr lang="en-US" altLang="zh-CN" sz="4000" spc="-10" dirty="0">
                <a:solidFill>
                  <a:srgbClr val="C00000"/>
                </a:solidFill>
                <a:latin typeface="Arial"/>
                <a:cs typeface="Arial"/>
              </a:rPr>
              <a:t>7</a:t>
            </a:r>
            <a:r>
              <a:rPr sz="4000" spc="-5" dirty="0">
                <a:solidFill>
                  <a:srgbClr val="C00000"/>
                </a:solidFill>
                <a:latin typeface="宋体"/>
                <a:cs typeface="宋体"/>
              </a:rPr>
              <a:t>月</a:t>
            </a:r>
            <a:endParaRPr sz="40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1922" y="1074496"/>
            <a:ext cx="1808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10" dirty="0"/>
              <a:t>考试</a:t>
            </a:r>
            <a:r>
              <a:rPr spc="-10" dirty="0" err="1"/>
              <a:t>前准备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066800" y="1600200"/>
            <a:ext cx="7162800" cy="5547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 err="1">
                <a:solidFill>
                  <a:srgbClr val="FF0000"/>
                </a:solidFill>
                <a:latin typeface="宋体"/>
                <a:cs typeface="宋体"/>
              </a:rPr>
              <a:t>下载安</a:t>
            </a:r>
            <a:r>
              <a:rPr sz="1800" b="1" spc="-10" dirty="0" err="1">
                <a:solidFill>
                  <a:srgbClr val="FF0000"/>
                </a:solidFill>
                <a:latin typeface="宋体"/>
                <a:cs typeface="宋体"/>
              </a:rPr>
              <a:t>装</a:t>
            </a:r>
            <a:r>
              <a:rPr sz="1800" b="1" spc="-390" dirty="0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宋体"/>
              </a:rPr>
              <a:t>腾讯会议 </a:t>
            </a:r>
            <a:r>
              <a:rPr b="1" dirty="0" err="1">
                <a:solidFill>
                  <a:srgbClr val="FF0000"/>
                </a:solidFill>
                <a:latin typeface="宋体"/>
              </a:rPr>
              <a:t>客户端软件</a:t>
            </a:r>
            <a:endParaRPr b="1" dirty="0">
              <a:solidFill>
                <a:srgbClr val="FF0000"/>
              </a:solidFill>
              <a:latin typeface="宋体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宋体"/>
              <a:cs typeface="宋体"/>
            </a:endParaRPr>
          </a:p>
          <a:p>
            <a:pPr marL="520065">
              <a:lnSpc>
                <a:spcPct val="100000"/>
              </a:lnSpc>
              <a:spcBef>
                <a:spcPts val="5"/>
              </a:spcBef>
            </a:pPr>
            <a:r>
              <a:rPr sz="1600" b="1" spc="-5" dirty="0" err="1">
                <a:latin typeface="宋体"/>
                <a:cs typeface="宋体"/>
              </a:rPr>
              <a:t>电脑（</a:t>
            </a:r>
            <a:r>
              <a:rPr sz="1600" b="1" spc="-5" dirty="0" err="1">
                <a:latin typeface="Arial"/>
                <a:cs typeface="Arial"/>
              </a:rPr>
              <a:t>Windows</a:t>
            </a:r>
            <a:r>
              <a:rPr sz="1600" b="1" dirty="0" err="1">
                <a:latin typeface="宋体"/>
                <a:cs typeface="宋体"/>
              </a:rPr>
              <a:t>、</a:t>
            </a:r>
            <a:r>
              <a:rPr sz="1600" b="1" spc="-5" dirty="0" err="1">
                <a:latin typeface="Arial"/>
                <a:cs typeface="Arial"/>
              </a:rPr>
              <a:t>Mac</a:t>
            </a:r>
            <a:r>
              <a:rPr sz="1600" b="1" spc="-5" dirty="0">
                <a:latin typeface="宋体"/>
                <a:cs typeface="宋体"/>
              </a:rPr>
              <a:t>）</a:t>
            </a:r>
            <a:r>
              <a:rPr lang="zh-CN" altLang="en-US" sz="1600" b="1" spc="-5" dirty="0">
                <a:latin typeface="宋体"/>
                <a:cs typeface="宋体"/>
              </a:rPr>
              <a:t>、智能手机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 err="1">
                <a:solidFill>
                  <a:srgbClr val="FF0000"/>
                </a:solidFill>
                <a:latin typeface="宋体"/>
                <a:cs typeface="宋体"/>
              </a:rPr>
              <a:t>获</a:t>
            </a:r>
            <a:r>
              <a:rPr sz="1800" b="1" spc="-10" dirty="0" err="1">
                <a:solidFill>
                  <a:srgbClr val="FF0000"/>
                </a:solidFill>
                <a:latin typeface="宋体"/>
                <a:cs typeface="宋体"/>
              </a:rPr>
              <a:t>取</a:t>
            </a:r>
            <a:r>
              <a:rPr sz="1800" b="1" spc="-390" dirty="0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宋体"/>
              </a:rPr>
              <a:t>腾讯会议</a:t>
            </a:r>
            <a:r>
              <a:rPr b="1" dirty="0">
                <a:solidFill>
                  <a:srgbClr val="FF0000"/>
                </a:solidFill>
                <a:latin typeface="宋体"/>
              </a:rPr>
              <a:t> 会议信息</a:t>
            </a:r>
          </a:p>
          <a:p>
            <a:pPr marL="526415" marR="1223010" indent="-6350">
              <a:lnSpc>
                <a:spcPct val="203100"/>
              </a:lnSpc>
              <a:spcBef>
                <a:spcPts val="375"/>
              </a:spcBef>
            </a:pPr>
            <a:r>
              <a:rPr sz="1600" b="1" spc="-5" dirty="0">
                <a:solidFill>
                  <a:srgbClr val="FF0000"/>
                </a:solidFill>
                <a:latin typeface="宋体"/>
                <a:cs typeface="宋体"/>
              </a:rPr>
              <a:t>会议号</a:t>
            </a:r>
            <a:r>
              <a:rPr sz="1600" b="1" spc="-35" dirty="0">
                <a:solidFill>
                  <a:srgbClr val="FF0000"/>
                </a:solidFill>
                <a:latin typeface="宋体"/>
                <a:cs typeface="宋体"/>
              </a:rPr>
              <a:t>（</a:t>
            </a:r>
            <a:r>
              <a:rPr lang="en-US" altLang="zh-CN" sz="1600" b="1" spc="-35" dirty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600" b="1" spc="-5" dirty="0">
                <a:solidFill>
                  <a:srgbClr val="FF0000"/>
                </a:solidFill>
                <a:latin typeface="宋体"/>
                <a:cs typeface="宋体"/>
              </a:rPr>
              <a:t>位数字）、</a:t>
            </a:r>
            <a:r>
              <a:rPr sz="1600" b="1" spc="-5" dirty="0" err="1">
                <a:solidFill>
                  <a:srgbClr val="FF0000"/>
                </a:solidFill>
                <a:latin typeface="宋体"/>
                <a:cs typeface="宋体"/>
              </a:rPr>
              <a:t>参会密码</a:t>
            </a:r>
            <a:endParaRPr lang="zh-CN" altLang="en-US" sz="1600" b="1" spc="5" dirty="0">
              <a:solidFill>
                <a:srgbClr val="FF0000"/>
              </a:solidFill>
              <a:latin typeface="宋体"/>
              <a:cs typeface="宋体"/>
            </a:endParaRPr>
          </a:p>
          <a:p>
            <a:pPr marL="526415" marR="1223010" indent="-6350">
              <a:lnSpc>
                <a:spcPct val="203100"/>
              </a:lnSpc>
              <a:spcBef>
                <a:spcPts val="375"/>
              </a:spcBef>
            </a:pP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会</a:t>
            </a:r>
            <a:r>
              <a:rPr lang="zh-CN" altLang="en-US" sz="1600" b="1" spc="5" dirty="0">
                <a:solidFill>
                  <a:srgbClr val="FF0000"/>
                </a:solidFill>
                <a:latin typeface="宋体"/>
                <a:cs typeface="宋体"/>
              </a:rPr>
              <a:t>议</a:t>
            </a: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时</a:t>
            </a:r>
            <a:r>
              <a:rPr lang="zh-CN" altLang="en-US" sz="1600" b="1" spc="-15" dirty="0">
                <a:solidFill>
                  <a:srgbClr val="FF0000"/>
                </a:solidFill>
                <a:latin typeface="宋体"/>
                <a:cs typeface="宋体"/>
              </a:rPr>
              <a:t>间 </a:t>
            </a:r>
            <a:r>
              <a:rPr lang="zh-CN" altLang="en-US" sz="1600" b="1" spc="-5" dirty="0">
                <a:latin typeface="宋体"/>
                <a:cs typeface="宋体"/>
              </a:rPr>
              <a:t>由招生办公室准考证通知（报到）、短信</a:t>
            </a:r>
            <a:r>
              <a:rPr lang="en-US" altLang="zh-CN" sz="1600" b="1" spc="-5" dirty="0">
                <a:latin typeface="宋体"/>
                <a:cs typeface="宋体"/>
              </a:rPr>
              <a:t>/</a:t>
            </a:r>
            <a:r>
              <a:rPr lang="zh-CN" altLang="en-US" sz="1600" b="1" spc="-5" dirty="0">
                <a:latin typeface="宋体"/>
                <a:cs typeface="宋体"/>
              </a:rPr>
              <a:t>站内信通知（正式面试）</a:t>
            </a:r>
            <a:endParaRPr lang="zh-CN" altLang="en-US"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 err="1">
                <a:solidFill>
                  <a:srgbClr val="FF0000"/>
                </a:solidFill>
                <a:latin typeface="宋体"/>
                <a:cs typeface="宋体"/>
              </a:rPr>
              <a:t>网络</a:t>
            </a:r>
            <a:r>
              <a:rPr lang="zh-CN" altLang="en-US" b="1" dirty="0">
                <a:solidFill>
                  <a:srgbClr val="FF0000"/>
                </a:solidFill>
                <a:latin typeface="宋体"/>
                <a:cs typeface="宋体"/>
              </a:rPr>
              <a:t>和设备要求</a:t>
            </a:r>
            <a:endParaRPr sz="1800" dirty="0">
              <a:latin typeface="宋体"/>
              <a:cs typeface="宋体"/>
            </a:endParaRPr>
          </a:p>
          <a:p>
            <a:pPr marL="526415" marR="20955" indent="-6350">
              <a:lnSpc>
                <a:spcPct val="203100"/>
              </a:lnSpc>
              <a:spcBef>
                <a:spcPts val="370"/>
              </a:spcBef>
            </a:pP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建议使用有线宽</a:t>
            </a:r>
            <a:r>
              <a:rPr lang="zh-CN" altLang="en-US" sz="1600" b="1" dirty="0">
                <a:solidFill>
                  <a:srgbClr val="FF0000"/>
                </a:solidFill>
                <a:latin typeface="宋体"/>
                <a:cs typeface="宋体"/>
              </a:rPr>
              <a:t>带</a:t>
            </a:r>
            <a:r>
              <a:rPr lang="zh-CN" altLang="en-US" sz="1600" b="1" spc="-5" dirty="0">
                <a:latin typeface="宋体"/>
                <a:cs typeface="宋体"/>
              </a:rPr>
              <a:t>（</a:t>
            </a:r>
            <a:r>
              <a:rPr lang="en-US" altLang="zh-CN" sz="1600" b="1" spc="-5" dirty="0">
                <a:latin typeface="Arial"/>
                <a:cs typeface="Arial"/>
              </a:rPr>
              <a:t>2</a:t>
            </a:r>
            <a:r>
              <a:rPr lang="zh-CN" altLang="en-US" sz="1600" b="1" spc="80" dirty="0">
                <a:latin typeface="Arial"/>
                <a:cs typeface="Arial"/>
              </a:rPr>
              <a:t> </a:t>
            </a:r>
            <a:r>
              <a:rPr lang="en-US" altLang="zh-CN" sz="1600" b="1" spc="-5" dirty="0">
                <a:latin typeface="Arial"/>
                <a:cs typeface="Arial"/>
              </a:rPr>
              <a:t>Mbps</a:t>
            </a:r>
            <a:r>
              <a:rPr lang="zh-CN" altLang="en-US" sz="1600" b="1" spc="-5" dirty="0">
                <a:latin typeface="Arial"/>
                <a:cs typeface="Arial"/>
              </a:rPr>
              <a:t>以上</a:t>
            </a:r>
            <a:r>
              <a:rPr lang="zh-CN" altLang="en-US" sz="1600" b="1" spc="-5" dirty="0">
                <a:latin typeface="宋体"/>
                <a:cs typeface="宋体"/>
              </a:rPr>
              <a:t>）或较好</a:t>
            </a:r>
            <a:r>
              <a:rPr lang="en-US" altLang="zh-CN" sz="1600" b="1" spc="-5" dirty="0">
                <a:latin typeface="宋体"/>
                <a:cs typeface="宋体"/>
              </a:rPr>
              <a:t>WIFI</a:t>
            </a:r>
            <a:r>
              <a:rPr lang="zh-CN" altLang="en-US" sz="1600" b="1" spc="-5" dirty="0">
                <a:latin typeface="宋体"/>
                <a:cs typeface="宋体"/>
              </a:rPr>
              <a:t>环境下</a:t>
            </a:r>
            <a:endParaRPr lang="en-US" altLang="zh-CN" sz="1600" b="1" spc="-5" dirty="0">
              <a:latin typeface="宋体"/>
              <a:cs typeface="宋体"/>
            </a:endParaRPr>
          </a:p>
          <a:p>
            <a:pPr marL="526415" marR="20955" indent="-6350">
              <a:lnSpc>
                <a:spcPct val="203100"/>
              </a:lnSpc>
              <a:spcBef>
                <a:spcPts val="370"/>
              </a:spcBef>
            </a:pP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使用含摄像语音功能的笔记本电脑、外联摄像头和麦克风的台式电脑、智能手机</a:t>
            </a:r>
            <a:r>
              <a:rPr lang="zh-CN" altLang="en-US" sz="1600" b="1" spc="-5" dirty="0">
                <a:latin typeface="宋体"/>
                <a:cs typeface="宋体"/>
              </a:rPr>
              <a:t>进行考试</a:t>
            </a:r>
            <a:endParaRPr lang="en-US" altLang="zh-CN" sz="1600" b="1" spc="-5" dirty="0">
              <a:latin typeface="宋体"/>
              <a:cs typeface="宋体"/>
            </a:endParaRPr>
          </a:p>
          <a:p>
            <a:pPr marL="526415" marR="20955" indent="-6350">
              <a:lnSpc>
                <a:spcPct val="203100"/>
              </a:lnSpc>
              <a:spcBef>
                <a:spcPts val="370"/>
              </a:spcBef>
            </a:pPr>
            <a:endParaRPr lang="en-US" altLang="zh-CN" sz="1600" b="1" spc="-5" dirty="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98690" y="2191728"/>
            <a:ext cx="222872" cy="160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9649" y="3268346"/>
            <a:ext cx="222910" cy="160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4579" y="3731585"/>
            <a:ext cx="222872" cy="160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0208" y="5788981"/>
            <a:ext cx="222884" cy="160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/>
          <p:cNvSpPr/>
          <p:nvPr/>
        </p:nvSpPr>
        <p:spPr>
          <a:xfrm>
            <a:off x="1241605" y="5245413"/>
            <a:ext cx="222884" cy="160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483" y="1031874"/>
            <a:ext cx="273558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/>
              <a:t>腾讯会议</a:t>
            </a:r>
            <a:r>
              <a:rPr lang="en-US" altLang="zh-CN" spc="-5" dirty="0"/>
              <a:t/>
            </a:r>
            <a:br>
              <a:rPr lang="en-US" altLang="zh-CN" spc="-5" dirty="0"/>
            </a:br>
            <a:r>
              <a:rPr spc="-5" dirty="0" err="1"/>
              <a:t>客户端下载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0" y="1062083"/>
            <a:ext cx="401955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52525"/>
                </a:solidFill>
                <a:latin typeface="宋体"/>
                <a:cs typeface="宋体"/>
              </a:rPr>
              <a:t>下载地址</a:t>
            </a:r>
            <a:r>
              <a:rPr lang="en-US" spc="-5" dirty="0">
                <a:solidFill>
                  <a:srgbClr val="252525"/>
                </a:solidFill>
                <a:latin typeface="Arial"/>
                <a:cs typeface="Arial"/>
              </a:rPr>
              <a:t>https://meeting.tencent.com/download-center.html?from=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0816" y="5950407"/>
            <a:ext cx="76125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5" dirty="0">
                <a:latin typeface="Arial"/>
                <a:cs typeface="Arial"/>
              </a:rPr>
              <a:t>          </a:t>
            </a:r>
            <a:r>
              <a:rPr sz="1800" spc="-5" dirty="0" err="1">
                <a:latin typeface="Arial"/>
                <a:cs typeface="Arial"/>
              </a:rPr>
              <a:t>Mac</a:t>
            </a:r>
            <a:r>
              <a:rPr sz="1800" spc="-5" dirty="0" err="1">
                <a:latin typeface="宋体"/>
                <a:cs typeface="宋体"/>
              </a:rPr>
              <a:t>扫码或通过</a:t>
            </a:r>
            <a:r>
              <a:rPr lang="zh-CN" altLang="en-US" sz="1800" spc="-5" dirty="0">
                <a:latin typeface="宋体"/>
                <a:cs typeface="宋体"/>
              </a:rPr>
              <a:t>链接</a:t>
            </a:r>
            <a:r>
              <a:rPr sz="1800" dirty="0" err="1">
                <a:latin typeface="宋体"/>
                <a:cs typeface="宋体"/>
              </a:rPr>
              <a:t>进入</a:t>
            </a:r>
            <a:r>
              <a:rPr sz="1800" spc="-5" dirty="0" err="1">
                <a:latin typeface="Arial"/>
                <a:cs typeface="Arial"/>
              </a:rPr>
              <a:t>App</a:t>
            </a:r>
            <a:r>
              <a:rPr sz="1800" spc="-5" dirty="0">
                <a:latin typeface="Arial"/>
                <a:cs typeface="Arial"/>
              </a:rPr>
              <a:t> Store</a:t>
            </a:r>
            <a:r>
              <a:rPr sz="1800" dirty="0">
                <a:latin typeface="宋体"/>
                <a:cs typeface="宋体"/>
              </a:rPr>
              <a:t>直接下载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1655465-562D-4B2C-A5EB-161D20B23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260" y="2718038"/>
            <a:ext cx="4024315" cy="24765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01CBC18-3776-4CE0-B628-9468F8A4C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45" y="2723217"/>
            <a:ext cx="1819275" cy="24765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E379837-ABFC-44EE-BD66-E37CEB94F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208" y="2718038"/>
            <a:ext cx="1822331" cy="247650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FA123ED-B12D-4149-AB32-B369E2D2EF18}"/>
              </a:ext>
            </a:extLst>
          </p:cNvPr>
          <p:cNvSpPr txBox="1"/>
          <p:nvPr/>
        </p:nvSpPr>
        <p:spPr>
          <a:xfrm>
            <a:off x="1782210" y="22346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手机下载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732CCF0-B08D-4135-94F3-7D66D21565C9}"/>
              </a:ext>
            </a:extLst>
          </p:cNvPr>
          <p:cNvSpPr txBox="1"/>
          <p:nvPr/>
        </p:nvSpPr>
        <p:spPr>
          <a:xfrm>
            <a:off x="6027777" y="22346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电脑下载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381000"/>
            <a:ext cx="739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chemeClr val="bg1"/>
                </a:solidFill>
                <a:latin typeface="宋体"/>
                <a:cs typeface="宋体"/>
              </a:rPr>
              <a:t>总览</a:t>
            </a:r>
            <a:endParaRPr sz="2800" dirty="0">
              <a:solidFill>
                <a:schemeClr val="bg1"/>
              </a:solidFill>
              <a:latin typeface="宋体"/>
              <a:cs typeface="宋体"/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696571423"/>
              </p:ext>
            </p:extLst>
          </p:nvPr>
        </p:nvGraphicFramePr>
        <p:xfrm>
          <a:off x="381000" y="1371600"/>
          <a:ext cx="8382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A62DEA7-1BDC-470C-BF67-1B36FF255A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331" y="2231671"/>
            <a:ext cx="2073910" cy="42323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33525" y="1092835"/>
            <a:ext cx="2165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加入会议验证</a:t>
            </a:r>
          </a:p>
        </p:txBody>
      </p:sp>
      <p:sp>
        <p:nvSpPr>
          <p:cNvPr id="7" name="object 7"/>
          <p:cNvSpPr/>
          <p:nvPr/>
        </p:nvSpPr>
        <p:spPr>
          <a:xfrm>
            <a:off x="3124351" y="3155298"/>
            <a:ext cx="2736850" cy="1192530"/>
          </a:xfrm>
          <a:custGeom>
            <a:avLst/>
            <a:gdLst/>
            <a:ahLst/>
            <a:cxnLst/>
            <a:rect l="l" t="t" r="r" b="b"/>
            <a:pathLst>
              <a:path w="2736850" h="1192529">
                <a:moveTo>
                  <a:pt x="0" y="1192263"/>
                </a:moveTo>
                <a:lnTo>
                  <a:pt x="2736341" y="1192263"/>
                </a:lnTo>
                <a:lnTo>
                  <a:pt x="2736341" y="0"/>
                </a:lnTo>
                <a:lnTo>
                  <a:pt x="0" y="0"/>
                </a:lnTo>
                <a:lnTo>
                  <a:pt x="0" y="1192263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24351" y="3588696"/>
            <a:ext cx="414980" cy="373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09600" y="2900821"/>
            <a:ext cx="2073910" cy="17494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just">
              <a:lnSpc>
                <a:spcPct val="98700"/>
              </a:lnSpc>
              <a:spcBef>
                <a:spcPts val="135"/>
              </a:spcBef>
            </a:pPr>
            <a:r>
              <a:rPr sz="1600" kern="0" spc="-5" dirty="0" err="1">
                <a:solidFill>
                  <a:srgbClr val="C00000"/>
                </a:solidFill>
                <a:latin typeface="+mj-ea"/>
                <a:ea typeface="+mj-ea"/>
                <a:cs typeface="Arial"/>
              </a:rPr>
              <a:t>没有登录的情况加入会议后，需要您填写手机号码进行验证码验证</a:t>
            </a:r>
            <a:endParaRPr lang="en-US" altLang="zh-CN" sz="1600" kern="0" spc="-5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 marL="12700" marR="5080" algn="just">
              <a:lnSpc>
                <a:spcPct val="98700"/>
              </a:lnSpc>
              <a:spcBef>
                <a:spcPts val="135"/>
              </a:spcBef>
            </a:pPr>
            <a:endParaRPr lang="en-US" altLang="zh-CN" sz="1600" kern="0" spc="-5" dirty="0">
              <a:solidFill>
                <a:srgbClr val="C00000"/>
              </a:solidFill>
              <a:latin typeface="+mn-ea"/>
              <a:cs typeface="Arial"/>
            </a:endParaRPr>
          </a:p>
          <a:p>
            <a:pPr marL="12700" marR="5080" algn="just">
              <a:lnSpc>
                <a:spcPct val="98700"/>
              </a:lnSpc>
              <a:spcBef>
                <a:spcPts val="135"/>
              </a:spcBef>
            </a:pPr>
            <a:r>
              <a:rPr lang="zh-CN" altLang="en-US" sz="1600" kern="0" spc="-5" dirty="0">
                <a:solidFill>
                  <a:srgbClr val="C00000"/>
                </a:solidFill>
                <a:latin typeface="+mn-ea"/>
                <a:cs typeface="Arial"/>
              </a:rPr>
              <a:t>*因为有</a:t>
            </a:r>
            <a:r>
              <a:rPr lang="zh-CN" altLang="en-US" sz="1600" b="1" kern="0" spc="-5" dirty="0">
                <a:solidFill>
                  <a:srgbClr val="C00000"/>
                </a:solidFill>
                <a:latin typeface="+mn-ea"/>
                <a:cs typeface="Arial"/>
              </a:rPr>
              <a:t>两个</a:t>
            </a:r>
            <a:r>
              <a:rPr lang="zh-CN" altLang="en-US" sz="1600" kern="0" spc="-5" dirty="0">
                <a:solidFill>
                  <a:srgbClr val="C00000"/>
                </a:solidFill>
                <a:latin typeface="+mn-ea"/>
                <a:cs typeface="Arial"/>
              </a:rPr>
              <a:t>机位，所以需使用</a:t>
            </a:r>
            <a:r>
              <a:rPr lang="zh-CN" altLang="en-US" sz="1600" b="1" kern="0" spc="-5" dirty="0">
                <a:solidFill>
                  <a:srgbClr val="C00000"/>
                </a:solidFill>
                <a:latin typeface="+mn-ea"/>
                <a:cs typeface="Arial"/>
              </a:rPr>
              <a:t>两个手机账号登录</a:t>
            </a:r>
            <a:r>
              <a:rPr lang="zh-CN" altLang="en-US" sz="1600" kern="0" spc="-5" dirty="0">
                <a:solidFill>
                  <a:srgbClr val="C00000"/>
                </a:solidFill>
                <a:latin typeface="+mn-ea"/>
                <a:cs typeface="Arial"/>
              </a:rPr>
              <a:t>不同机位</a:t>
            </a:r>
            <a:endParaRPr sz="1600" kern="0" spc="-5" dirty="0">
              <a:solidFill>
                <a:srgbClr val="C00000"/>
              </a:solidFill>
              <a:latin typeface="+mn-ea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8952" y="988212"/>
            <a:ext cx="3646804" cy="10106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2400"/>
              </a:lnSpc>
              <a:spcBef>
                <a:spcPts val="100"/>
              </a:spcBef>
            </a:pPr>
            <a:r>
              <a:rPr spc="-5" dirty="0" err="1"/>
              <a:t>进</a:t>
            </a:r>
            <a:r>
              <a:rPr dirty="0" err="1"/>
              <a:t>入</a:t>
            </a:r>
            <a:r>
              <a:rPr lang="zh-CN" altLang="en-US" spc="-5" dirty="0">
                <a:latin typeface="Arial"/>
                <a:cs typeface="Arial"/>
              </a:rPr>
              <a:t>腾讯会议</a:t>
            </a:r>
            <a:r>
              <a:rPr lang="en-US" altLang="zh-CN" spc="-5" dirty="0">
                <a:latin typeface="Arial"/>
                <a:cs typeface="Arial"/>
              </a:rPr>
              <a:t/>
            </a:r>
            <a:br>
              <a:rPr lang="en-US" altLang="zh-CN" spc="-5" dirty="0">
                <a:latin typeface="Arial"/>
                <a:cs typeface="Arial"/>
              </a:rPr>
            </a:br>
            <a:r>
              <a:rPr spc="-5" dirty="0" err="1"/>
              <a:t>电脑进入</a:t>
            </a:r>
            <a:r>
              <a:rPr lang="zh-CN" altLang="en-US" spc="-5" dirty="0">
                <a:latin typeface="Arial"/>
                <a:cs typeface="Arial"/>
              </a:rPr>
              <a:t>腾讯会议</a:t>
            </a:r>
            <a:endParaRPr spc="-5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89544" y="4566920"/>
            <a:ext cx="349250" cy="340995"/>
          </a:xfrm>
          <a:custGeom>
            <a:avLst/>
            <a:gdLst/>
            <a:ahLst/>
            <a:cxnLst/>
            <a:rect l="l" t="t" r="r" b="b"/>
            <a:pathLst>
              <a:path w="349250" h="340995">
                <a:moveTo>
                  <a:pt x="174625" y="0"/>
                </a:moveTo>
                <a:lnTo>
                  <a:pt x="128220" y="6090"/>
                </a:lnTo>
                <a:lnTo>
                  <a:pt x="86510" y="23278"/>
                </a:lnTo>
                <a:lnTo>
                  <a:pt x="51165" y="49942"/>
                </a:lnTo>
                <a:lnTo>
                  <a:pt x="23852" y="84459"/>
                </a:lnTo>
                <a:lnTo>
                  <a:pt x="6241" y="125206"/>
                </a:lnTo>
                <a:lnTo>
                  <a:pt x="0" y="170560"/>
                </a:lnTo>
                <a:lnTo>
                  <a:pt x="6241" y="215861"/>
                </a:lnTo>
                <a:lnTo>
                  <a:pt x="23852" y="256572"/>
                </a:lnTo>
                <a:lnTo>
                  <a:pt x="51165" y="291068"/>
                </a:lnTo>
                <a:lnTo>
                  <a:pt x="86510" y="317721"/>
                </a:lnTo>
                <a:lnTo>
                  <a:pt x="128220" y="334905"/>
                </a:lnTo>
                <a:lnTo>
                  <a:pt x="174625" y="340994"/>
                </a:lnTo>
                <a:lnTo>
                  <a:pt x="221029" y="334905"/>
                </a:lnTo>
                <a:lnTo>
                  <a:pt x="262739" y="317721"/>
                </a:lnTo>
                <a:lnTo>
                  <a:pt x="298084" y="291068"/>
                </a:lnTo>
                <a:lnTo>
                  <a:pt x="325397" y="256572"/>
                </a:lnTo>
                <a:lnTo>
                  <a:pt x="343008" y="215861"/>
                </a:lnTo>
                <a:lnTo>
                  <a:pt x="349250" y="170560"/>
                </a:lnTo>
                <a:lnTo>
                  <a:pt x="343008" y="125206"/>
                </a:lnTo>
                <a:lnTo>
                  <a:pt x="325397" y="84459"/>
                </a:lnTo>
                <a:lnTo>
                  <a:pt x="298084" y="49942"/>
                </a:lnTo>
                <a:lnTo>
                  <a:pt x="262739" y="23278"/>
                </a:lnTo>
                <a:lnTo>
                  <a:pt x="221029" y="6090"/>
                </a:lnTo>
                <a:lnTo>
                  <a:pt x="17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15770" y="4663440"/>
            <a:ext cx="349250" cy="340995"/>
          </a:xfrm>
          <a:custGeom>
            <a:avLst/>
            <a:gdLst/>
            <a:ahLst/>
            <a:cxnLst/>
            <a:rect l="l" t="t" r="r" b="b"/>
            <a:pathLst>
              <a:path w="349250" h="340995">
                <a:moveTo>
                  <a:pt x="174625" y="0"/>
                </a:moveTo>
                <a:lnTo>
                  <a:pt x="128220" y="6090"/>
                </a:lnTo>
                <a:lnTo>
                  <a:pt x="86510" y="23278"/>
                </a:lnTo>
                <a:lnTo>
                  <a:pt x="51165" y="49942"/>
                </a:lnTo>
                <a:lnTo>
                  <a:pt x="23852" y="84459"/>
                </a:lnTo>
                <a:lnTo>
                  <a:pt x="6241" y="125206"/>
                </a:lnTo>
                <a:lnTo>
                  <a:pt x="0" y="170561"/>
                </a:lnTo>
                <a:lnTo>
                  <a:pt x="6241" y="215861"/>
                </a:lnTo>
                <a:lnTo>
                  <a:pt x="23852" y="256572"/>
                </a:lnTo>
                <a:lnTo>
                  <a:pt x="51165" y="291068"/>
                </a:lnTo>
                <a:lnTo>
                  <a:pt x="86510" y="317721"/>
                </a:lnTo>
                <a:lnTo>
                  <a:pt x="128220" y="334905"/>
                </a:lnTo>
                <a:lnTo>
                  <a:pt x="174625" y="340995"/>
                </a:lnTo>
                <a:lnTo>
                  <a:pt x="221029" y="334905"/>
                </a:lnTo>
                <a:lnTo>
                  <a:pt x="262739" y="317721"/>
                </a:lnTo>
                <a:lnTo>
                  <a:pt x="298084" y="291068"/>
                </a:lnTo>
                <a:lnTo>
                  <a:pt x="325397" y="256572"/>
                </a:lnTo>
                <a:lnTo>
                  <a:pt x="343008" y="215861"/>
                </a:lnTo>
                <a:lnTo>
                  <a:pt x="349250" y="170561"/>
                </a:lnTo>
                <a:lnTo>
                  <a:pt x="343008" y="125206"/>
                </a:lnTo>
                <a:lnTo>
                  <a:pt x="325397" y="84459"/>
                </a:lnTo>
                <a:lnTo>
                  <a:pt x="298084" y="49942"/>
                </a:lnTo>
                <a:lnTo>
                  <a:pt x="262739" y="23278"/>
                </a:lnTo>
                <a:lnTo>
                  <a:pt x="221029" y="6090"/>
                </a:lnTo>
                <a:lnTo>
                  <a:pt x="17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76929" y="2542539"/>
            <a:ext cx="349250" cy="340995"/>
          </a:xfrm>
          <a:custGeom>
            <a:avLst/>
            <a:gdLst/>
            <a:ahLst/>
            <a:cxnLst/>
            <a:rect l="l" t="t" r="r" b="b"/>
            <a:pathLst>
              <a:path w="349250" h="340994">
                <a:moveTo>
                  <a:pt x="174625" y="0"/>
                </a:moveTo>
                <a:lnTo>
                  <a:pt x="128220" y="6090"/>
                </a:lnTo>
                <a:lnTo>
                  <a:pt x="86510" y="23278"/>
                </a:lnTo>
                <a:lnTo>
                  <a:pt x="51165" y="49942"/>
                </a:lnTo>
                <a:lnTo>
                  <a:pt x="23852" y="84459"/>
                </a:lnTo>
                <a:lnTo>
                  <a:pt x="6241" y="125206"/>
                </a:lnTo>
                <a:lnTo>
                  <a:pt x="0" y="170561"/>
                </a:lnTo>
                <a:lnTo>
                  <a:pt x="6241" y="215861"/>
                </a:lnTo>
                <a:lnTo>
                  <a:pt x="23852" y="256572"/>
                </a:lnTo>
                <a:lnTo>
                  <a:pt x="51165" y="291068"/>
                </a:lnTo>
                <a:lnTo>
                  <a:pt x="86510" y="317721"/>
                </a:lnTo>
                <a:lnTo>
                  <a:pt x="128220" y="334905"/>
                </a:lnTo>
                <a:lnTo>
                  <a:pt x="174625" y="340995"/>
                </a:lnTo>
                <a:lnTo>
                  <a:pt x="221029" y="334905"/>
                </a:lnTo>
                <a:lnTo>
                  <a:pt x="262739" y="317721"/>
                </a:lnTo>
                <a:lnTo>
                  <a:pt x="298084" y="291068"/>
                </a:lnTo>
                <a:lnTo>
                  <a:pt x="325397" y="256572"/>
                </a:lnTo>
                <a:lnTo>
                  <a:pt x="343008" y="215861"/>
                </a:lnTo>
                <a:lnTo>
                  <a:pt x="349250" y="170561"/>
                </a:lnTo>
                <a:lnTo>
                  <a:pt x="343008" y="125206"/>
                </a:lnTo>
                <a:lnTo>
                  <a:pt x="325397" y="84459"/>
                </a:lnTo>
                <a:lnTo>
                  <a:pt x="298084" y="49942"/>
                </a:lnTo>
                <a:lnTo>
                  <a:pt x="262739" y="23278"/>
                </a:lnTo>
                <a:lnTo>
                  <a:pt x="221029" y="6090"/>
                </a:lnTo>
                <a:lnTo>
                  <a:pt x="17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58B8E1F-18D0-4A81-8813-D357DBDB0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9" y="2194561"/>
            <a:ext cx="2549825" cy="1234439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xmlns="" id="{64A47F5B-B5C6-48BC-B4E8-E643D1710C97}"/>
              </a:ext>
            </a:extLst>
          </p:cNvPr>
          <p:cNvSpPr txBox="1">
            <a:spLocks/>
          </p:cNvSpPr>
          <p:nvPr/>
        </p:nvSpPr>
        <p:spPr>
          <a:xfrm>
            <a:off x="143559" y="3726756"/>
            <a:ext cx="2549825" cy="511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 marR="5080" indent="-635" algn="just">
              <a:lnSpc>
                <a:spcPct val="122400"/>
              </a:lnSpc>
              <a:spcBef>
                <a:spcPts val="100"/>
              </a:spcBef>
            </a:pPr>
            <a:r>
              <a:rPr lang="zh-CN" altLang="en-US" sz="1400" kern="0" spc="-5" dirty="0">
                <a:latin typeface="Arial"/>
                <a:cs typeface="Arial"/>
              </a:rPr>
              <a:t>① 打开腾讯会议，使用手机号登录，然后选择“加入会议”</a:t>
            </a:r>
          </a:p>
        </p:txBody>
      </p:sp>
      <p:sp>
        <p:nvSpPr>
          <p:cNvPr id="29" name="object 5">
            <a:extLst>
              <a:ext uri="{FF2B5EF4-FFF2-40B4-BE49-F238E27FC236}">
                <a16:creationId xmlns:a16="http://schemas.microsoft.com/office/drawing/2014/main" xmlns="" id="{2FE0A7DF-CCB4-4587-A8D8-13E9E5BB9969}"/>
              </a:ext>
            </a:extLst>
          </p:cNvPr>
          <p:cNvSpPr txBox="1">
            <a:spLocks/>
          </p:cNvSpPr>
          <p:nvPr/>
        </p:nvSpPr>
        <p:spPr>
          <a:xfrm>
            <a:off x="2991803" y="5882925"/>
            <a:ext cx="1994399" cy="538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 marR="5080" indent="-635" algn="just">
              <a:lnSpc>
                <a:spcPct val="122400"/>
              </a:lnSpc>
              <a:spcBef>
                <a:spcPts val="100"/>
              </a:spcBef>
            </a:pPr>
            <a:r>
              <a:rPr lang="zh-CN" altLang="en-US" sz="1400" kern="0" spc="-5" dirty="0">
                <a:latin typeface="Arial"/>
                <a:cs typeface="Arial"/>
              </a:rPr>
              <a:t>② 输入准考证</a:t>
            </a:r>
            <a:r>
              <a:rPr lang="en-US" altLang="zh-CN" sz="1400" kern="0" spc="-5" dirty="0">
                <a:latin typeface="Arial"/>
                <a:cs typeface="Arial"/>
              </a:rPr>
              <a:t>/</a:t>
            </a:r>
            <a:r>
              <a:rPr lang="zh-CN" altLang="en-US" sz="1400" kern="0" spc="-5" dirty="0">
                <a:latin typeface="Arial"/>
                <a:cs typeface="Arial"/>
              </a:rPr>
              <a:t>短信</a:t>
            </a:r>
            <a:r>
              <a:rPr lang="en-US" altLang="zh-CN" sz="1400" kern="0" spc="-5" dirty="0">
                <a:latin typeface="Arial"/>
                <a:cs typeface="Arial"/>
              </a:rPr>
              <a:t>/</a:t>
            </a:r>
            <a:r>
              <a:rPr lang="zh-CN" altLang="en-US" sz="1400" kern="0" spc="-5" dirty="0">
                <a:latin typeface="Arial"/>
                <a:cs typeface="Arial"/>
              </a:rPr>
              <a:t>站内信告知的会议号。</a:t>
            </a:r>
          </a:p>
        </p:txBody>
      </p:sp>
      <p:sp>
        <p:nvSpPr>
          <p:cNvPr id="30" name="object 5">
            <a:extLst>
              <a:ext uri="{FF2B5EF4-FFF2-40B4-BE49-F238E27FC236}">
                <a16:creationId xmlns:a16="http://schemas.microsoft.com/office/drawing/2014/main" xmlns="" id="{98DA46D6-9C2F-40B0-AB45-336BA489BB78}"/>
              </a:ext>
            </a:extLst>
          </p:cNvPr>
          <p:cNvSpPr txBox="1">
            <a:spLocks/>
          </p:cNvSpPr>
          <p:nvPr/>
        </p:nvSpPr>
        <p:spPr>
          <a:xfrm>
            <a:off x="7294657" y="5611563"/>
            <a:ext cx="1739073" cy="80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 marR="5080" indent="-635" algn="just">
              <a:lnSpc>
                <a:spcPct val="122400"/>
              </a:lnSpc>
              <a:spcBef>
                <a:spcPts val="100"/>
              </a:spcBef>
            </a:pPr>
            <a:r>
              <a:rPr lang="zh-CN" altLang="en-US" sz="1400" kern="0" spc="-5" dirty="0">
                <a:latin typeface="Arial"/>
                <a:cs typeface="Arial"/>
              </a:rPr>
              <a:t>④进入等候室页面，等候考务员同意加入、报到室</a:t>
            </a:r>
            <a:r>
              <a:rPr lang="en-US" altLang="zh-CN" sz="1400" kern="0" spc="-5" dirty="0">
                <a:latin typeface="Arial"/>
                <a:cs typeface="Arial"/>
              </a:rPr>
              <a:t>/</a:t>
            </a:r>
            <a:r>
              <a:rPr lang="zh-CN" altLang="en-US" sz="1400" kern="0" spc="-5" dirty="0">
                <a:latin typeface="Arial"/>
                <a:cs typeface="Arial"/>
              </a:rPr>
              <a:t>考场室。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D4F47BA4-4CA0-4613-A195-976E429C8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447" y="2194561"/>
            <a:ext cx="1625965" cy="3352800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F4E13ECC-3062-4011-99E5-AE0DF7331BDD}"/>
              </a:ext>
            </a:extLst>
          </p:cNvPr>
          <p:cNvSpPr/>
          <p:nvPr/>
        </p:nvSpPr>
        <p:spPr>
          <a:xfrm>
            <a:off x="5327447" y="5882925"/>
            <a:ext cx="16259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kern="0" spc="-5" dirty="0">
                <a:solidFill>
                  <a:srgbClr val="C00000"/>
                </a:solidFill>
                <a:latin typeface="Arial"/>
                <a:ea typeface="+mj-ea"/>
                <a:cs typeface="Arial"/>
              </a:rPr>
              <a:t>③ 输入密码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3394999C-A3AF-4623-8BE1-F7091B6D62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257" y="2194561"/>
            <a:ext cx="1731184" cy="336400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24A3709-0840-436D-9F3E-ABDAFD2D2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147" y="2194561"/>
            <a:ext cx="1857241" cy="32918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2513" y="1035558"/>
            <a:ext cx="261848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>
                <a:latin typeface="Arial"/>
                <a:cs typeface="Arial"/>
              </a:rPr>
              <a:t>腾讯会议</a:t>
            </a:r>
            <a:r>
              <a:rPr spc="-5" dirty="0" err="1"/>
              <a:t>主界面</a:t>
            </a:r>
            <a:endParaRPr spc="-5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16703C2-CE0C-4AEB-98D0-FA0120849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48615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C54A2685-E670-4893-8379-776DF4714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048" y="1793126"/>
            <a:ext cx="2771775" cy="313372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1144" y="1081531"/>
            <a:ext cx="25222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麦克风和摄像头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74311" y="1157985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宋体"/>
                <a:cs typeface="宋体"/>
              </a:rPr>
              <a:t>（音频和视频按钮的含义）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4652" y="2194305"/>
            <a:ext cx="3928745" cy="275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未连接麦克风，点击启动麦克风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宋体"/>
                <a:cs typeface="宋体"/>
              </a:rPr>
              <a:t>麦克风已静音，点击打开麦克风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宋体"/>
                <a:cs typeface="宋体"/>
              </a:rPr>
              <a:t>麦克风已打开，可以说</a:t>
            </a:r>
            <a:r>
              <a:rPr sz="1800" b="1" spc="5" dirty="0">
                <a:solidFill>
                  <a:srgbClr val="FF0000"/>
                </a:solidFill>
                <a:latin typeface="宋体"/>
                <a:cs typeface="宋体"/>
              </a:rPr>
              <a:t>话</a:t>
            </a:r>
            <a:r>
              <a:rPr sz="1800" dirty="0">
                <a:latin typeface="宋体"/>
                <a:cs typeface="宋体"/>
              </a:rPr>
              <a:t>，点击后静音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宋体"/>
                <a:cs typeface="宋体"/>
              </a:rPr>
              <a:t>摄像头已关闭，点击后打开摄像头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52" y="5427065"/>
            <a:ext cx="3454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宋体"/>
                <a:cs typeface="宋体"/>
              </a:rPr>
              <a:t>摄像头已打开，点击后关闭摄像头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9239" y="5164328"/>
            <a:ext cx="30175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宋体"/>
                <a:cs typeface="宋体"/>
              </a:rPr>
              <a:t>点击音频、视频按钮右侧箭头 打开菜单在多个音频设备、摄 像头之间切换可解决听不到声 音等问题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55609" y="3803900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171323" y="467233"/>
                </a:moveTo>
                <a:lnTo>
                  <a:pt x="0" y="467233"/>
                </a:lnTo>
                <a:lnTo>
                  <a:pt x="85598" y="552958"/>
                </a:lnTo>
                <a:lnTo>
                  <a:pt x="171323" y="467233"/>
                </a:lnTo>
                <a:close/>
              </a:path>
              <a:path w="171450" h="553085">
                <a:moveTo>
                  <a:pt x="128524" y="0"/>
                </a:moveTo>
                <a:lnTo>
                  <a:pt x="42799" y="0"/>
                </a:lnTo>
                <a:lnTo>
                  <a:pt x="42799" y="467233"/>
                </a:lnTo>
                <a:lnTo>
                  <a:pt x="128524" y="467233"/>
                </a:lnTo>
                <a:lnTo>
                  <a:pt x="128524" y="0"/>
                </a:lnTo>
                <a:close/>
              </a:path>
            </a:pathLst>
          </a:custGeom>
          <a:solidFill>
            <a:srgbClr val="E75C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55609" y="3803900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85598" y="552958"/>
                </a:moveTo>
                <a:lnTo>
                  <a:pt x="0" y="467233"/>
                </a:lnTo>
                <a:lnTo>
                  <a:pt x="42799" y="467233"/>
                </a:lnTo>
                <a:lnTo>
                  <a:pt x="42799" y="0"/>
                </a:lnTo>
                <a:lnTo>
                  <a:pt x="128524" y="0"/>
                </a:lnTo>
                <a:lnTo>
                  <a:pt x="128524" y="467233"/>
                </a:lnTo>
                <a:lnTo>
                  <a:pt x="171323" y="467233"/>
                </a:lnTo>
                <a:lnTo>
                  <a:pt x="85598" y="552958"/>
                </a:lnTo>
                <a:close/>
              </a:path>
            </a:pathLst>
          </a:custGeom>
          <a:ln w="25399">
            <a:solidFill>
              <a:srgbClr val="E75C0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06991" y="3803902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85598" y="552958"/>
                </a:moveTo>
                <a:lnTo>
                  <a:pt x="0" y="467233"/>
                </a:lnTo>
                <a:lnTo>
                  <a:pt x="42799" y="467233"/>
                </a:lnTo>
                <a:lnTo>
                  <a:pt x="42799" y="0"/>
                </a:lnTo>
                <a:lnTo>
                  <a:pt x="128524" y="0"/>
                </a:lnTo>
                <a:lnTo>
                  <a:pt x="128524" y="467233"/>
                </a:lnTo>
                <a:lnTo>
                  <a:pt x="171323" y="467233"/>
                </a:lnTo>
                <a:lnTo>
                  <a:pt x="85598" y="552958"/>
                </a:lnTo>
                <a:close/>
              </a:path>
            </a:pathLst>
          </a:custGeom>
          <a:ln w="25399">
            <a:solidFill>
              <a:srgbClr val="E75C0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E87137F4-0A62-41F9-A045-18BDDD804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90" y="2043177"/>
            <a:ext cx="571500" cy="51435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F95D393A-70C2-486C-BFAF-1F18B97E6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52" y="2851279"/>
            <a:ext cx="571500" cy="52047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90CCCE30-CA3A-4870-B6DA-DD1731ED7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77" y="4404496"/>
            <a:ext cx="571500" cy="54951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9C16379-7108-4BA9-B5A2-153B39A490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352" y="3587477"/>
            <a:ext cx="571500" cy="51134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862A662-E721-44B6-B719-65BF480A1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24" y="5258348"/>
            <a:ext cx="572703" cy="511342"/>
          </a:xfrm>
          <a:prstGeom prst="rect">
            <a:avLst/>
          </a:prstGeom>
        </p:spPr>
      </p:pic>
      <p:sp>
        <p:nvSpPr>
          <p:cNvPr id="24" name="object 15">
            <a:extLst>
              <a:ext uri="{FF2B5EF4-FFF2-40B4-BE49-F238E27FC236}">
                <a16:creationId xmlns:a16="http://schemas.microsoft.com/office/drawing/2014/main" xmlns="" id="{F1D0DDF2-552D-4AFC-96B3-590F53C1D8B6}"/>
              </a:ext>
            </a:extLst>
          </p:cNvPr>
          <p:cNvSpPr/>
          <p:nvPr/>
        </p:nvSpPr>
        <p:spPr>
          <a:xfrm>
            <a:off x="7906991" y="3803901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171323" y="467233"/>
                </a:moveTo>
                <a:lnTo>
                  <a:pt x="0" y="467233"/>
                </a:lnTo>
                <a:lnTo>
                  <a:pt x="85598" y="552958"/>
                </a:lnTo>
                <a:lnTo>
                  <a:pt x="171323" y="467233"/>
                </a:lnTo>
                <a:close/>
              </a:path>
              <a:path w="171450" h="553085">
                <a:moveTo>
                  <a:pt x="128524" y="0"/>
                </a:moveTo>
                <a:lnTo>
                  <a:pt x="42799" y="0"/>
                </a:lnTo>
                <a:lnTo>
                  <a:pt x="42799" y="467233"/>
                </a:lnTo>
                <a:lnTo>
                  <a:pt x="128524" y="467233"/>
                </a:lnTo>
                <a:lnTo>
                  <a:pt x="128524" y="0"/>
                </a:lnTo>
                <a:close/>
              </a:path>
            </a:pathLst>
          </a:custGeom>
          <a:solidFill>
            <a:srgbClr val="E75C0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627" y="1009268"/>
            <a:ext cx="2878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宋体"/>
                <a:cs typeface="宋体"/>
              </a:rPr>
              <a:t>调整画面显示方式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6730" y="1530985"/>
            <a:ext cx="8130540" cy="5053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97775" y="1530985"/>
            <a:ext cx="918844" cy="264795"/>
          </a:xfrm>
          <a:custGeom>
            <a:avLst/>
            <a:gdLst/>
            <a:ahLst/>
            <a:cxnLst/>
            <a:rect l="l" t="t" r="r" b="b"/>
            <a:pathLst>
              <a:path w="918845" h="264794">
                <a:moveTo>
                  <a:pt x="0" y="264795"/>
                </a:moveTo>
                <a:lnTo>
                  <a:pt x="918845" y="264795"/>
                </a:lnTo>
                <a:lnTo>
                  <a:pt x="918845" y="0"/>
                </a:lnTo>
                <a:lnTo>
                  <a:pt x="0" y="0"/>
                </a:lnTo>
                <a:lnTo>
                  <a:pt x="0" y="26479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06721" y="2268093"/>
            <a:ext cx="207454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“演讲者视图”  切</a:t>
            </a:r>
            <a:r>
              <a:rPr sz="2000" b="1" spc="10" dirty="0">
                <a:solidFill>
                  <a:srgbClr val="FF0000"/>
                </a:solidFill>
                <a:latin typeface="宋体"/>
                <a:cs typeface="宋体"/>
              </a:rPr>
              <a:t>换</a:t>
            </a: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视频展示方式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63715" y="1883664"/>
            <a:ext cx="485775" cy="317500"/>
          </a:xfrm>
          <a:custGeom>
            <a:avLst/>
            <a:gdLst/>
            <a:ahLst/>
            <a:cxnLst/>
            <a:rect l="l" t="t" r="r" b="b"/>
            <a:pathLst>
              <a:path w="485775" h="317500">
                <a:moveTo>
                  <a:pt x="426719" y="0"/>
                </a:moveTo>
                <a:lnTo>
                  <a:pt x="437768" y="18414"/>
                </a:lnTo>
                <a:lnTo>
                  <a:pt x="0" y="280288"/>
                </a:lnTo>
                <a:lnTo>
                  <a:pt x="21970" y="316991"/>
                </a:lnTo>
                <a:lnTo>
                  <a:pt x="459739" y="55118"/>
                </a:lnTo>
                <a:lnTo>
                  <a:pt x="475315" y="55118"/>
                </a:lnTo>
                <a:lnTo>
                  <a:pt x="485520" y="14732"/>
                </a:lnTo>
                <a:lnTo>
                  <a:pt x="426719" y="0"/>
                </a:lnTo>
                <a:close/>
              </a:path>
              <a:path w="485775" h="317500">
                <a:moveTo>
                  <a:pt x="475315" y="55118"/>
                </a:moveTo>
                <a:lnTo>
                  <a:pt x="459739" y="55118"/>
                </a:lnTo>
                <a:lnTo>
                  <a:pt x="470661" y="73533"/>
                </a:lnTo>
                <a:lnTo>
                  <a:pt x="475315" y="5511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63715" y="1883664"/>
            <a:ext cx="485775" cy="317500"/>
          </a:xfrm>
          <a:custGeom>
            <a:avLst/>
            <a:gdLst/>
            <a:ahLst/>
            <a:cxnLst/>
            <a:rect l="l" t="t" r="r" b="b"/>
            <a:pathLst>
              <a:path w="485775" h="317500">
                <a:moveTo>
                  <a:pt x="485520" y="14732"/>
                </a:moveTo>
                <a:lnTo>
                  <a:pt x="470661" y="73533"/>
                </a:lnTo>
                <a:lnTo>
                  <a:pt x="459739" y="55118"/>
                </a:lnTo>
                <a:lnTo>
                  <a:pt x="21970" y="316991"/>
                </a:lnTo>
                <a:lnTo>
                  <a:pt x="0" y="280288"/>
                </a:lnTo>
                <a:lnTo>
                  <a:pt x="437768" y="18414"/>
                </a:lnTo>
                <a:lnTo>
                  <a:pt x="426719" y="0"/>
                </a:lnTo>
                <a:lnTo>
                  <a:pt x="485520" y="1473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3077" y="1011681"/>
            <a:ext cx="260172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/>
              <a:t>结束和离开</a:t>
            </a:r>
            <a:r>
              <a:rPr spc="-5" dirty="0" err="1"/>
              <a:t>会议</a:t>
            </a:r>
            <a:endParaRPr spc="-5" dirty="0"/>
          </a:p>
        </p:txBody>
      </p:sp>
      <p:sp>
        <p:nvSpPr>
          <p:cNvPr id="5" name="object 5"/>
          <p:cNvSpPr/>
          <p:nvPr/>
        </p:nvSpPr>
        <p:spPr>
          <a:xfrm>
            <a:off x="1147127" y="3939159"/>
            <a:ext cx="2362200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24736" y="1999234"/>
            <a:ext cx="175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1</a:t>
            </a:r>
            <a:r>
              <a:rPr sz="1800" dirty="0">
                <a:latin typeface="宋体"/>
                <a:cs typeface="宋体"/>
              </a:rPr>
              <a:t>，电脑离开会议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96339" y="3886200"/>
            <a:ext cx="2263775" cy="629285"/>
          </a:xfrm>
          <a:custGeom>
            <a:avLst/>
            <a:gdLst/>
            <a:ahLst/>
            <a:cxnLst/>
            <a:rect l="l" t="t" r="r" b="b"/>
            <a:pathLst>
              <a:path w="2263775" h="629285">
                <a:moveTo>
                  <a:pt x="0" y="629285"/>
                </a:moveTo>
                <a:lnTo>
                  <a:pt x="2263775" y="629285"/>
                </a:lnTo>
                <a:lnTo>
                  <a:pt x="2263775" y="0"/>
                </a:lnTo>
                <a:lnTo>
                  <a:pt x="0" y="0"/>
                </a:lnTo>
                <a:lnTo>
                  <a:pt x="0" y="62928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19695" y="4384531"/>
            <a:ext cx="18832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1" spc="5" dirty="0">
                <a:solidFill>
                  <a:srgbClr val="C00000"/>
                </a:solidFill>
                <a:latin typeface="宋体"/>
                <a:cs typeface="宋体"/>
              </a:rPr>
              <a:t>结束、离开</a:t>
            </a:r>
            <a:r>
              <a:rPr sz="2000" b="1" spc="5" dirty="0" err="1">
                <a:solidFill>
                  <a:srgbClr val="C00000"/>
                </a:solidFill>
                <a:latin typeface="宋体"/>
                <a:cs typeface="宋体"/>
              </a:rPr>
              <a:t>会议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890767" y="3403346"/>
            <a:ext cx="1194435" cy="977265"/>
          </a:xfrm>
          <a:custGeom>
            <a:avLst/>
            <a:gdLst/>
            <a:ahLst/>
            <a:cxnLst/>
            <a:rect l="l" t="t" r="r" b="b"/>
            <a:pathLst>
              <a:path w="1194434" h="977264">
                <a:moveTo>
                  <a:pt x="1126236" y="0"/>
                </a:moveTo>
                <a:lnTo>
                  <a:pt x="1141349" y="18795"/>
                </a:lnTo>
                <a:lnTo>
                  <a:pt x="0" y="939672"/>
                </a:lnTo>
                <a:lnTo>
                  <a:pt x="30226" y="977264"/>
                </a:lnTo>
                <a:lnTo>
                  <a:pt x="1171702" y="56261"/>
                </a:lnTo>
                <a:lnTo>
                  <a:pt x="1188821" y="56261"/>
                </a:lnTo>
                <a:lnTo>
                  <a:pt x="1194054" y="7238"/>
                </a:lnTo>
                <a:lnTo>
                  <a:pt x="1126236" y="0"/>
                </a:lnTo>
                <a:close/>
              </a:path>
              <a:path w="1194434" h="977264">
                <a:moveTo>
                  <a:pt x="1188821" y="56261"/>
                </a:moveTo>
                <a:lnTo>
                  <a:pt x="1171702" y="56261"/>
                </a:lnTo>
                <a:lnTo>
                  <a:pt x="1186814" y="75056"/>
                </a:lnTo>
                <a:lnTo>
                  <a:pt x="1188821" y="562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90767" y="3403346"/>
            <a:ext cx="1194435" cy="977265"/>
          </a:xfrm>
          <a:custGeom>
            <a:avLst/>
            <a:gdLst/>
            <a:ahLst/>
            <a:cxnLst/>
            <a:rect l="l" t="t" r="r" b="b"/>
            <a:pathLst>
              <a:path w="1194434" h="977264">
                <a:moveTo>
                  <a:pt x="1194054" y="7238"/>
                </a:moveTo>
                <a:lnTo>
                  <a:pt x="1186814" y="75056"/>
                </a:lnTo>
                <a:lnTo>
                  <a:pt x="1171702" y="56261"/>
                </a:lnTo>
                <a:lnTo>
                  <a:pt x="30226" y="977264"/>
                </a:lnTo>
                <a:lnTo>
                  <a:pt x="0" y="939672"/>
                </a:lnTo>
                <a:lnTo>
                  <a:pt x="1141349" y="18795"/>
                </a:lnTo>
                <a:lnTo>
                  <a:pt x="1126236" y="0"/>
                </a:lnTo>
                <a:lnTo>
                  <a:pt x="1194054" y="7238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81729" y="4141215"/>
            <a:ext cx="821690" cy="356235"/>
          </a:xfrm>
          <a:custGeom>
            <a:avLst/>
            <a:gdLst/>
            <a:ahLst/>
            <a:cxnLst/>
            <a:rect l="l" t="t" r="r" b="b"/>
            <a:pathLst>
              <a:path w="821689" h="356235">
                <a:moveTo>
                  <a:pt x="141323" y="56006"/>
                </a:moveTo>
                <a:lnTo>
                  <a:pt x="30225" y="56006"/>
                </a:lnTo>
                <a:lnTo>
                  <a:pt x="806831" y="355726"/>
                </a:lnTo>
                <a:lnTo>
                  <a:pt x="821182" y="318388"/>
                </a:lnTo>
                <a:lnTo>
                  <a:pt x="141323" y="56006"/>
                </a:lnTo>
                <a:close/>
              </a:path>
              <a:path w="821689" h="356235">
                <a:moveTo>
                  <a:pt x="51816" y="0"/>
                </a:moveTo>
                <a:lnTo>
                  <a:pt x="0" y="22859"/>
                </a:lnTo>
                <a:lnTo>
                  <a:pt x="22987" y="74675"/>
                </a:lnTo>
                <a:lnTo>
                  <a:pt x="30225" y="56006"/>
                </a:lnTo>
                <a:lnTo>
                  <a:pt x="141323" y="56006"/>
                </a:lnTo>
                <a:lnTo>
                  <a:pt x="44577" y="18668"/>
                </a:lnTo>
                <a:lnTo>
                  <a:pt x="518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81729" y="4141215"/>
            <a:ext cx="821690" cy="356235"/>
          </a:xfrm>
          <a:custGeom>
            <a:avLst/>
            <a:gdLst/>
            <a:ahLst/>
            <a:cxnLst/>
            <a:rect l="l" t="t" r="r" b="b"/>
            <a:pathLst>
              <a:path w="821689" h="356235">
                <a:moveTo>
                  <a:pt x="0" y="22859"/>
                </a:moveTo>
                <a:lnTo>
                  <a:pt x="51816" y="0"/>
                </a:lnTo>
                <a:lnTo>
                  <a:pt x="44577" y="18668"/>
                </a:lnTo>
                <a:lnTo>
                  <a:pt x="821182" y="318388"/>
                </a:lnTo>
                <a:lnTo>
                  <a:pt x="806831" y="355726"/>
                </a:lnTo>
                <a:lnTo>
                  <a:pt x="30225" y="56006"/>
                </a:lnTo>
                <a:lnTo>
                  <a:pt x="22987" y="74675"/>
                </a:lnTo>
                <a:lnTo>
                  <a:pt x="0" y="22859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CE0CD75-4429-47AF-BD15-3551D837C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953629"/>
            <a:ext cx="6934200" cy="3813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748" y="1521786"/>
            <a:ext cx="8361045" cy="5141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10" dirty="0">
                <a:solidFill>
                  <a:srgbClr val="C00000"/>
                </a:solidFill>
                <a:latin typeface="宋体"/>
                <a:cs typeface="宋体"/>
              </a:rPr>
              <a:t>：</a:t>
            </a:r>
            <a:r>
              <a:rPr lang="zh-CN" altLang="en-US" sz="1600" b="1" spc="-10" dirty="0">
                <a:solidFill>
                  <a:srgbClr val="C00000"/>
                </a:solidFill>
                <a:latin typeface="Arial"/>
                <a:cs typeface="Arial"/>
              </a:rPr>
              <a:t>腾讯会议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的会议号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和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密码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在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哪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里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获得</a:t>
            </a:r>
            <a:r>
              <a:rPr sz="1600" b="1" spc="-15" dirty="0">
                <a:solidFill>
                  <a:srgbClr val="C00000"/>
                </a:solidFill>
                <a:latin typeface="宋体"/>
                <a:cs typeface="宋体"/>
              </a:rPr>
              <a:t>？</a:t>
            </a:r>
            <a:endParaRPr sz="1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5" dirty="0">
                <a:latin typeface="宋体"/>
                <a:cs typeface="宋体"/>
              </a:rPr>
              <a:t>：</a:t>
            </a:r>
            <a:r>
              <a:rPr sz="1600" spc="-365" dirty="0">
                <a:latin typeface="宋体"/>
                <a:cs typeface="宋体"/>
              </a:rPr>
              <a:t> </a:t>
            </a:r>
            <a:r>
              <a:rPr sz="1600" spc="-5" dirty="0" err="1">
                <a:latin typeface="宋体"/>
                <a:cs typeface="宋体"/>
              </a:rPr>
              <a:t>请等待</a:t>
            </a:r>
            <a:r>
              <a:rPr lang="zh-CN" altLang="en-US" sz="1600" spc="-5" dirty="0">
                <a:latin typeface="宋体"/>
                <a:cs typeface="宋体"/>
              </a:rPr>
              <a:t>招生办公室</a:t>
            </a:r>
            <a:r>
              <a:rPr sz="1600" spc="-5" dirty="0">
                <a:latin typeface="宋体"/>
                <a:cs typeface="宋体"/>
              </a:rPr>
              <a:t>的通知，</a:t>
            </a:r>
            <a:r>
              <a:rPr lang="en-US" altLang="zh-CN" sz="1600" b="1" spc="-5" dirty="0">
                <a:latin typeface="宋体"/>
                <a:cs typeface="宋体"/>
              </a:rPr>
              <a:t>7</a:t>
            </a:r>
            <a:r>
              <a:rPr lang="zh-CN" altLang="en-US" sz="1600" b="1" spc="-5" dirty="0">
                <a:latin typeface="宋体"/>
                <a:cs typeface="宋体"/>
              </a:rPr>
              <a:t>月</a:t>
            </a:r>
            <a:r>
              <a:rPr lang="en-US" altLang="zh-CN" sz="1600" b="1" spc="-5" dirty="0">
                <a:latin typeface="宋体"/>
                <a:cs typeface="宋体"/>
              </a:rPr>
              <a:t>24</a:t>
            </a:r>
            <a:r>
              <a:rPr lang="zh-CN" altLang="en-US" sz="1600" b="1" spc="-5" dirty="0">
                <a:latin typeface="宋体"/>
                <a:cs typeface="宋体"/>
              </a:rPr>
              <a:t>日</a:t>
            </a:r>
            <a:r>
              <a:rPr lang="zh-CN" altLang="en-US" sz="1600" spc="-5" dirty="0">
                <a:latin typeface="宋体"/>
                <a:cs typeface="宋体"/>
              </a:rPr>
              <a:t>注意下载准考证获取报到会议号和</a:t>
            </a:r>
            <a:r>
              <a:rPr lang="zh-CN" altLang="en-US" sz="1600" spc="5" dirty="0">
                <a:latin typeface="宋体"/>
                <a:cs typeface="宋体"/>
              </a:rPr>
              <a:t>密码</a:t>
            </a:r>
            <a:r>
              <a:rPr lang="zh-CN" altLang="en-US" sz="1600" spc="-5" dirty="0">
                <a:latin typeface="宋体"/>
                <a:cs typeface="宋体"/>
              </a:rPr>
              <a:t>；报到当天</a:t>
            </a:r>
            <a:r>
              <a:rPr lang="zh-CN" altLang="en-US" sz="1600" b="1" spc="-5" dirty="0">
                <a:latin typeface="宋体"/>
                <a:cs typeface="宋体"/>
              </a:rPr>
              <a:t>（</a:t>
            </a:r>
            <a:r>
              <a:rPr lang="en-US" altLang="zh-CN" sz="1600" b="1" spc="-5" dirty="0">
                <a:latin typeface="宋体"/>
                <a:cs typeface="宋体"/>
              </a:rPr>
              <a:t>7</a:t>
            </a:r>
            <a:r>
              <a:rPr lang="zh-CN" altLang="en-US" sz="1600" b="1" spc="-5" dirty="0">
                <a:latin typeface="宋体"/>
                <a:cs typeface="宋体"/>
              </a:rPr>
              <a:t>月</a:t>
            </a:r>
            <a:r>
              <a:rPr lang="en-US" altLang="zh-CN" sz="1600" b="1" spc="-5" dirty="0">
                <a:latin typeface="宋体"/>
                <a:cs typeface="宋体"/>
              </a:rPr>
              <a:t>25</a:t>
            </a:r>
            <a:r>
              <a:rPr lang="zh-CN" altLang="en-US" sz="1600" b="1" spc="-5" dirty="0">
                <a:latin typeface="宋体"/>
                <a:cs typeface="宋体"/>
              </a:rPr>
              <a:t>日）</a:t>
            </a:r>
            <a:r>
              <a:rPr lang="zh-CN" altLang="en-US" sz="1600" spc="-5" dirty="0">
                <a:latin typeface="宋体"/>
                <a:cs typeface="宋体"/>
              </a:rPr>
              <a:t>下午注意获取</a:t>
            </a:r>
            <a:r>
              <a:rPr lang="zh-CN" altLang="en-US" sz="1600" b="1" spc="-5" dirty="0">
                <a:latin typeface="宋体"/>
                <a:cs typeface="宋体"/>
              </a:rPr>
              <a:t>（短信或站内信）</a:t>
            </a:r>
            <a:r>
              <a:rPr lang="zh-CN" altLang="en-US" sz="1600" spc="-5">
                <a:latin typeface="宋体"/>
                <a:cs typeface="宋体"/>
              </a:rPr>
              <a:t>正式面试的面试号、会议室</a:t>
            </a:r>
            <a:r>
              <a:rPr lang="zh-CN" altLang="en-US" sz="1600" spc="-5" dirty="0">
                <a:latin typeface="宋体"/>
                <a:cs typeface="宋体"/>
              </a:rPr>
              <a:t>号和密码。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5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 err="1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：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进</a:t>
            </a:r>
            <a:r>
              <a:rPr sz="1600" b="1" spc="-10" dirty="0" err="1">
                <a:solidFill>
                  <a:srgbClr val="C00000"/>
                </a:solidFill>
                <a:latin typeface="宋体"/>
                <a:cs typeface="宋体"/>
              </a:rPr>
              <a:t>入</a:t>
            </a:r>
            <a:r>
              <a:rPr lang="zh-CN" altLang="en-US" sz="1600" b="1" spc="-10" dirty="0">
                <a:solidFill>
                  <a:srgbClr val="C00000"/>
                </a:solidFill>
                <a:latin typeface="Arial"/>
                <a:cs typeface="Arial"/>
              </a:rPr>
              <a:t>腾讯会议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听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不到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声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音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怎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么办</a:t>
            </a:r>
            <a:r>
              <a:rPr sz="1600" b="1" spc="-10" dirty="0">
                <a:solidFill>
                  <a:srgbClr val="C00000"/>
                </a:solidFill>
                <a:latin typeface="宋体"/>
                <a:cs typeface="宋体"/>
              </a:rPr>
              <a:t>？</a:t>
            </a:r>
            <a:endParaRPr sz="1600" dirty="0">
              <a:latin typeface="宋体"/>
              <a:cs typeface="宋体"/>
            </a:endParaRPr>
          </a:p>
          <a:p>
            <a:pPr marL="12700" marR="180340">
              <a:lnSpc>
                <a:spcPct val="100000"/>
              </a:lnSpc>
            </a:pPr>
            <a:r>
              <a:rPr sz="1600" spc="-5" dirty="0" err="1">
                <a:latin typeface="Arial"/>
                <a:cs typeface="Arial"/>
              </a:rPr>
              <a:t>A</a:t>
            </a:r>
            <a:r>
              <a:rPr sz="1600" spc="-5" dirty="0" err="1">
                <a:latin typeface="宋体"/>
                <a:cs typeface="宋体"/>
              </a:rPr>
              <a:t>：</a:t>
            </a:r>
            <a:r>
              <a:rPr sz="1600" spc="-10" dirty="0" err="1">
                <a:latin typeface="宋体"/>
                <a:cs typeface="宋体"/>
              </a:rPr>
              <a:t>在</a:t>
            </a:r>
            <a:r>
              <a:rPr sz="1600" spc="-5" dirty="0" err="1">
                <a:latin typeface="Arial"/>
                <a:cs typeface="Arial"/>
              </a:rPr>
              <a:t>Windows</a:t>
            </a:r>
            <a:r>
              <a:rPr sz="1600" spc="-5" dirty="0" err="1">
                <a:latin typeface="宋体"/>
                <a:cs typeface="宋体"/>
              </a:rPr>
              <a:t>、</a:t>
            </a:r>
            <a:r>
              <a:rPr sz="1600" spc="-5" dirty="0" err="1">
                <a:latin typeface="Arial"/>
                <a:cs typeface="Arial"/>
              </a:rPr>
              <a:t>Mac</a:t>
            </a:r>
            <a:r>
              <a:rPr sz="1600" spc="-5" dirty="0" err="1">
                <a:latin typeface="宋体"/>
                <a:cs typeface="宋体"/>
              </a:rPr>
              <a:t>系统</a:t>
            </a:r>
            <a:r>
              <a:rPr sz="1600" spc="-10" dirty="0" err="1">
                <a:latin typeface="宋体"/>
                <a:cs typeface="宋体"/>
              </a:rPr>
              <a:t>的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sz="1600" spc="-5" dirty="0" err="1">
                <a:latin typeface="宋体"/>
                <a:cs typeface="宋体"/>
              </a:rPr>
              <a:t>客户端窗口，左下角</a:t>
            </a:r>
            <a:r>
              <a:rPr sz="1600" spc="5" dirty="0" err="1">
                <a:latin typeface="宋体"/>
                <a:cs typeface="宋体"/>
              </a:rPr>
              <a:t>两</a:t>
            </a:r>
            <a:r>
              <a:rPr sz="1600" spc="-5" dirty="0" err="1">
                <a:latin typeface="宋体"/>
                <a:cs typeface="宋体"/>
              </a:rPr>
              <a:t>个按</a:t>
            </a:r>
            <a:r>
              <a:rPr sz="1600" spc="5" dirty="0" err="1">
                <a:latin typeface="宋体"/>
                <a:cs typeface="宋体"/>
              </a:rPr>
              <a:t>钮</a:t>
            </a:r>
            <a:r>
              <a:rPr sz="1600" spc="-5" dirty="0" err="1">
                <a:latin typeface="宋体"/>
                <a:cs typeface="宋体"/>
              </a:rPr>
              <a:t>用于</a:t>
            </a:r>
            <a:r>
              <a:rPr sz="1600" spc="5" dirty="0" err="1">
                <a:latin typeface="宋体"/>
                <a:cs typeface="宋体"/>
              </a:rPr>
              <a:t>控</a:t>
            </a:r>
            <a:r>
              <a:rPr sz="1600" spc="-5" dirty="0" err="1">
                <a:latin typeface="宋体"/>
                <a:cs typeface="宋体"/>
              </a:rPr>
              <a:t>制音</a:t>
            </a:r>
            <a:r>
              <a:rPr sz="1600" spc="5" dirty="0" err="1">
                <a:latin typeface="宋体"/>
                <a:cs typeface="宋体"/>
              </a:rPr>
              <a:t>频</a:t>
            </a:r>
            <a:r>
              <a:rPr sz="1600" spc="-5" dirty="0" err="1">
                <a:latin typeface="宋体"/>
                <a:cs typeface="宋体"/>
              </a:rPr>
              <a:t>（麦</a:t>
            </a:r>
            <a:r>
              <a:rPr sz="1600" spc="5" dirty="0" err="1">
                <a:latin typeface="宋体"/>
                <a:cs typeface="宋体"/>
              </a:rPr>
              <a:t>克</a:t>
            </a:r>
            <a:r>
              <a:rPr sz="1600" spc="-5" dirty="0" err="1">
                <a:latin typeface="宋体"/>
                <a:cs typeface="宋体"/>
              </a:rPr>
              <a:t>风）和</a:t>
            </a:r>
            <a:r>
              <a:rPr sz="1600" spc="-5" dirty="0">
                <a:latin typeface="宋体"/>
                <a:cs typeface="宋体"/>
              </a:rPr>
              <a:t> 视频（摄像头）。</a:t>
            </a:r>
            <a:endParaRPr sz="1600" dirty="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宋体"/>
                <a:cs typeface="宋体"/>
              </a:rPr>
              <a:t>进入会议室后，需要“连接语音”</a:t>
            </a:r>
            <a:r>
              <a:rPr sz="1600" spc="5" dirty="0">
                <a:latin typeface="宋体"/>
                <a:cs typeface="宋体"/>
              </a:rPr>
              <a:t>否</a:t>
            </a:r>
            <a:r>
              <a:rPr sz="1600" spc="-5" dirty="0">
                <a:latin typeface="宋体"/>
                <a:cs typeface="宋体"/>
              </a:rPr>
              <a:t>则无</a:t>
            </a:r>
            <a:r>
              <a:rPr sz="1600" spc="5" dirty="0">
                <a:latin typeface="宋体"/>
                <a:cs typeface="宋体"/>
              </a:rPr>
              <a:t>法</a:t>
            </a:r>
            <a:r>
              <a:rPr sz="1600" spc="-5" dirty="0">
                <a:latin typeface="宋体"/>
                <a:cs typeface="宋体"/>
              </a:rPr>
              <a:t>听到</a:t>
            </a:r>
            <a:r>
              <a:rPr sz="1600" spc="5" dirty="0">
                <a:latin typeface="宋体"/>
                <a:cs typeface="宋体"/>
              </a:rPr>
              <a:t>声</a:t>
            </a:r>
            <a:r>
              <a:rPr sz="1600" spc="-5" dirty="0">
                <a:latin typeface="宋体"/>
                <a:cs typeface="宋体"/>
              </a:rPr>
              <a:t>音。</a:t>
            </a:r>
            <a:r>
              <a:rPr sz="1600" spc="5" dirty="0">
                <a:latin typeface="宋体"/>
                <a:cs typeface="宋体"/>
              </a:rPr>
              <a:t>如</a:t>
            </a:r>
            <a:r>
              <a:rPr sz="1600" spc="-5" dirty="0">
                <a:latin typeface="宋体"/>
                <a:cs typeface="宋体"/>
              </a:rPr>
              <a:t>需说</a:t>
            </a:r>
            <a:r>
              <a:rPr sz="1600" spc="5" dirty="0">
                <a:latin typeface="宋体"/>
                <a:cs typeface="宋体"/>
              </a:rPr>
              <a:t>话</a:t>
            </a:r>
            <a:r>
              <a:rPr sz="1600" spc="-5" dirty="0">
                <a:latin typeface="宋体"/>
                <a:cs typeface="宋体"/>
              </a:rPr>
              <a:t>，需</a:t>
            </a:r>
            <a:r>
              <a:rPr sz="1600" spc="5" dirty="0">
                <a:latin typeface="宋体"/>
                <a:cs typeface="宋体"/>
              </a:rPr>
              <a:t>点</a:t>
            </a:r>
            <a:r>
              <a:rPr sz="1600" spc="-5" dirty="0">
                <a:latin typeface="宋体"/>
                <a:cs typeface="宋体"/>
              </a:rPr>
              <a:t>击取</a:t>
            </a:r>
            <a:r>
              <a:rPr sz="1600" spc="5" dirty="0">
                <a:latin typeface="宋体"/>
                <a:cs typeface="宋体"/>
              </a:rPr>
              <a:t>消</a:t>
            </a:r>
            <a:r>
              <a:rPr sz="1600" spc="-5" dirty="0">
                <a:latin typeface="宋体"/>
                <a:cs typeface="宋体"/>
              </a:rPr>
              <a:t>静音</a:t>
            </a:r>
            <a:r>
              <a:rPr sz="1600" spc="5" dirty="0">
                <a:latin typeface="宋体"/>
                <a:cs typeface="宋体"/>
              </a:rPr>
              <a:t>按</a:t>
            </a:r>
            <a:r>
              <a:rPr sz="1600" spc="-5" dirty="0">
                <a:latin typeface="宋体"/>
                <a:cs typeface="宋体"/>
              </a:rPr>
              <a:t>钮，</a:t>
            </a:r>
            <a:r>
              <a:rPr sz="1600" spc="5" dirty="0">
                <a:latin typeface="宋体"/>
                <a:cs typeface="宋体"/>
              </a:rPr>
              <a:t>确</a:t>
            </a:r>
            <a:r>
              <a:rPr sz="1600" spc="-5" dirty="0">
                <a:latin typeface="宋体"/>
                <a:cs typeface="宋体"/>
              </a:rPr>
              <a:t>保 麦克风图标上没有红色斜杠，这时</a:t>
            </a:r>
            <a:r>
              <a:rPr sz="1600" spc="5" dirty="0">
                <a:latin typeface="宋体"/>
                <a:cs typeface="宋体"/>
              </a:rPr>
              <a:t>才</a:t>
            </a:r>
            <a:r>
              <a:rPr sz="1600" spc="-5" dirty="0">
                <a:latin typeface="宋体"/>
                <a:cs typeface="宋体"/>
              </a:rPr>
              <a:t>能听</a:t>
            </a:r>
            <a:r>
              <a:rPr sz="1600" spc="5" dirty="0">
                <a:latin typeface="宋体"/>
                <a:cs typeface="宋体"/>
              </a:rPr>
              <a:t>到</a:t>
            </a:r>
            <a:r>
              <a:rPr sz="1600" spc="-5" dirty="0">
                <a:latin typeface="宋体"/>
                <a:cs typeface="宋体"/>
              </a:rPr>
              <a:t>您说</a:t>
            </a:r>
            <a:r>
              <a:rPr sz="1600" spc="5" dirty="0">
                <a:latin typeface="宋体"/>
                <a:cs typeface="宋体"/>
              </a:rPr>
              <a:t>话</a:t>
            </a:r>
            <a:r>
              <a:rPr sz="1600" spc="-5" dirty="0"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宋体"/>
                <a:cs typeface="宋体"/>
              </a:rPr>
              <a:t>同样的，对于摄像头，需要点击左</a:t>
            </a:r>
            <a:r>
              <a:rPr sz="1600" spc="5" dirty="0">
                <a:latin typeface="宋体"/>
                <a:cs typeface="宋体"/>
              </a:rPr>
              <a:t>下</a:t>
            </a:r>
            <a:r>
              <a:rPr sz="1600" spc="-5" dirty="0">
                <a:latin typeface="宋体"/>
                <a:cs typeface="宋体"/>
              </a:rPr>
              <a:t>角“</a:t>
            </a:r>
            <a:r>
              <a:rPr sz="1600" spc="5" dirty="0">
                <a:latin typeface="宋体"/>
                <a:cs typeface="宋体"/>
              </a:rPr>
              <a:t>启</a:t>
            </a:r>
            <a:r>
              <a:rPr sz="1600" spc="-5" dirty="0">
                <a:latin typeface="宋体"/>
                <a:cs typeface="宋体"/>
              </a:rPr>
              <a:t>动视</a:t>
            </a:r>
            <a:r>
              <a:rPr sz="1600" spc="5" dirty="0">
                <a:latin typeface="宋体"/>
                <a:cs typeface="宋体"/>
              </a:rPr>
              <a:t>频</a:t>
            </a:r>
            <a:r>
              <a:rPr sz="1600" spc="-5" dirty="0">
                <a:latin typeface="宋体"/>
                <a:cs typeface="宋体"/>
              </a:rPr>
              <a:t>”按</a:t>
            </a:r>
            <a:r>
              <a:rPr sz="1600" spc="5" dirty="0">
                <a:latin typeface="宋体"/>
                <a:cs typeface="宋体"/>
              </a:rPr>
              <a:t>钮</a:t>
            </a:r>
            <a:r>
              <a:rPr sz="1600" spc="-5" dirty="0">
                <a:latin typeface="宋体"/>
                <a:cs typeface="宋体"/>
              </a:rPr>
              <a:t>，确</a:t>
            </a:r>
            <a:r>
              <a:rPr sz="1600" spc="5" dirty="0">
                <a:latin typeface="宋体"/>
                <a:cs typeface="宋体"/>
              </a:rPr>
              <a:t>保</a:t>
            </a:r>
            <a:r>
              <a:rPr sz="1600" spc="-5" dirty="0">
                <a:latin typeface="宋体"/>
                <a:cs typeface="宋体"/>
              </a:rPr>
              <a:t>摄像</a:t>
            </a:r>
            <a:r>
              <a:rPr sz="1600" spc="5" dirty="0">
                <a:latin typeface="宋体"/>
                <a:cs typeface="宋体"/>
              </a:rPr>
              <a:t>头</a:t>
            </a:r>
            <a:r>
              <a:rPr sz="1600" spc="-5" dirty="0">
                <a:latin typeface="宋体"/>
                <a:cs typeface="宋体"/>
              </a:rPr>
              <a:t>图标</a:t>
            </a:r>
            <a:r>
              <a:rPr sz="1600" spc="5" dirty="0">
                <a:latin typeface="宋体"/>
                <a:cs typeface="宋体"/>
              </a:rPr>
              <a:t>上</a:t>
            </a:r>
            <a:r>
              <a:rPr sz="1600" spc="-5" dirty="0">
                <a:latin typeface="宋体"/>
                <a:cs typeface="宋体"/>
              </a:rPr>
              <a:t>没有</a:t>
            </a:r>
            <a:r>
              <a:rPr sz="1600" spc="5" dirty="0">
                <a:latin typeface="宋体"/>
                <a:cs typeface="宋体"/>
              </a:rPr>
              <a:t>红</a:t>
            </a:r>
            <a:r>
              <a:rPr sz="1600" spc="-5" dirty="0">
                <a:latin typeface="宋体"/>
                <a:cs typeface="宋体"/>
              </a:rPr>
              <a:t>色斜</a:t>
            </a:r>
            <a:r>
              <a:rPr sz="1600" spc="5" dirty="0">
                <a:latin typeface="宋体"/>
                <a:cs typeface="宋体"/>
              </a:rPr>
              <a:t>杠</a:t>
            </a:r>
            <a:r>
              <a:rPr sz="1600" spc="-5" dirty="0">
                <a:latin typeface="宋体"/>
                <a:cs typeface="宋体"/>
              </a:rPr>
              <a:t>，  才能看到您的画面。</a:t>
            </a:r>
            <a:endParaRPr sz="1600" dirty="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宋体"/>
                <a:cs typeface="宋体"/>
              </a:rPr>
              <a:t>如果电脑上连接了多个摄像头、麦</a:t>
            </a:r>
            <a:r>
              <a:rPr sz="1600" spc="5" dirty="0">
                <a:latin typeface="宋体"/>
                <a:cs typeface="宋体"/>
              </a:rPr>
              <a:t>克</a:t>
            </a:r>
            <a:r>
              <a:rPr sz="1600" spc="-5" dirty="0">
                <a:latin typeface="宋体"/>
                <a:cs typeface="宋体"/>
              </a:rPr>
              <a:t>风、</a:t>
            </a:r>
            <a:r>
              <a:rPr sz="1600" spc="5" dirty="0">
                <a:latin typeface="宋体"/>
                <a:cs typeface="宋体"/>
              </a:rPr>
              <a:t>音</a:t>
            </a:r>
            <a:r>
              <a:rPr sz="1600" spc="-5" dirty="0">
                <a:latin typeface="宋体"/>
                <a:cs typeface="宋体"/>
              </a:rPr>
              <a:t>响，</a:t>
            </a:r>
            <a:r>
              <a:rPr sz="1600" spc="5" dirty="0">
                <a:latin typeface="宋体"/>
                <a:cs typeface="宋体"/>
              </a:rPr>
              <a:t>需</a:t>
            </a:r>
            <a:r>
              <a:rPr sz="1600" spc="-5" dirty="0">
                <a:latin typeface="宋体"/>
                <a:cs typeface="宋体"/>
              </a:rPr>
              <a:t>要点</a:t>
            </a:r>
            <a:r>
              <a:rPr sz="1600" spc="5" dirty="0">
                <a:latin typeface="宋体"/>
                <a:cs typeface="宋体"/>
              </a:rPr>
              <a:t>击</a:t>
            </a:r>
            <a:r>
              <a:rPr sz="1600" spc="-5" dirty="0">
                <a:latin typeface="宋体"/>
                <a:cs typeface="宋体"/>
              </a:rPr>
              <a:t>音视</a:t>
            </a:r>
            <a:r>
              <a:rPr sz="1600" spc="5" dirty="0">
                <a:latin typeface="宋体"/>
                <a:cs typeface="宋体"/>
              </a:rPr>
              <a:t>频</a:t>
            </a:r>
            <a:r>
              <a:rPr sz="1600" spc="-5" dirty="0">
                <a:latin typeface="宋体"/>
                <a:cs typeface="宋体"/>
              </a:rPr>
              <a:t>图标</a:t>
            </a:r>
            <a:r>
              <a:rPr sz="1600" spc="5" dirty="0">
                <a:latin typeface="宋体"/>
                <a:cs typeface="宋体"/>
              </a:rPr>
              <a:t>右</a:t>
            </a:r>
            <a:r>
              <a:rPr sz="1600" spc="-5" dirty="0">
                <a:latin typeface="宋体"/>
                <a:cs typeface="宋体"/>
              </a:rPr>
              <a:t>侧小</a:t>
            </a:r>
            <a:r>
              <a:rPr sz="1600" spc="5" dirty="0">
                <a:latin typeface="宋体"/>
                <a:cs typeface="宋体"/>
              </a:rPr>
              <a:t>箭</a:t>
            </a:r>
            <a:r>
              <a:rPr sz="1600" spc="-5" dirty="0">
                <a:latin typeface="宋体"/>
                <a:cs typeface="宋体"/>
              </a:rPr>
              <a:t>头，</a:t>
            </a:r>
            <a:r>
              <a:rPr sz="1600" spc="5" dirty="0">
                <a:latin typeface="宋体"/>
                <a:cs typeface="宋体"/>
              </a:rPr>
              <a:t>在</a:t>
            </a:r>
            <a:r>
              <a:rPr sz="1600" spc="-5" dirty="0">
                <a:latin typeface="宋体"/>
                <a:cs typeface="宋体"/>
              </a:rPr>
              <a:t>菜单</a:t>
            </a:r>
            <a:r>
              <a:rPr sz="1600" spc="5" dirty="0">
                <a:latin typeface="宋体"/>
                <a:cs typeface="宋体"/>
              </a:rPr>
              <a:t>中</a:t>
            </a:r>
            <a:r>
              <a:rPr sz="1600" spc="-5" dirty="0">
                <a:latin typeface="宋体"/>
                <a:cs typeface="宋体"/>
              </a:rPr>
              <a:t>选 择正确的摄像头和音频设备。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5" dirty="0">
                <a:solidFill>
                  <a:srgbClr val="C00000"/>
                </a:solidFill>
                <a:latin typeface="宋体"/>
                <a:cs typeface="宋体"/>
              </a:rPr>
              <a:t>：</a:t>
            </a:r>
            <a:r>
              <a:rPr lang="zh-CN" altLang="en-US" sz="1600" b="1" spc="-5" dirty="0">
                <a:solidFill>
                  <a:srgbClr val="C00000"/>
                </a:solidFill>
                <a:latin typeface="宋体"/>
                <a:cs typeface="宋体"/>
              </a:rPr>
              <a:t>面试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过程中出现卡顿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、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故障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怎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么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办</a:t>
            </a:r>
            <a:r>
              <a:rPr sz="1600" b="1" spc="-15" dirty="0">
                <a:solidFill>
                  <a:srgbClr val="C00000"/>
                </a:solidFill>
                <a:latin typeface="宋体"/>
                <a:cs typeface="宋体"/>
              </a:rPr>
              <a:t>？</a:t>
            </a:r>
            <a:endParaRPr sz="1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spc="-5" dirty="0" err="1">
                <a:latin typeface="Arial"/>
                <a:cs typeface="Arial"/>
              </a:rPr>
              <a:t>A</a:t>
            </a:r>
            <a:r>
              <a:rPr sz="1600" spc="-5" dirty="0" err="1">
                <a:latin typeface="宋体"/>
                <a:cs typeface="宋体"/>
              </a:rPr>
              <a:t>：建议通</a:t>
            </a:r>
            <a:r>
              <a:rPr sz="1600" spc="-20" dirty="0" err="1">
                <a:latin typeface="宋体"/>
                <a:cs typeface="宋体"/>
              </a:rPr>
              <a:t>过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lang="en-US" altLang="zh-CN" sz="1600" spc="-5" dirty="0">
                <a:latin typeface="Arial"/>
                <a:cs typeface="Arial"/>
              </a:rPr>
              <a:t>-</a:t>
            </a:r>
            <a:r>
              <a:rPr sz="1600" spc="-5" dirty="0" err="1">
                <a:latin typeface="宋体"/>
                <a:cs typeface="宋体"/>
              </a:rPr>
              <a:t>文本聊天功能实时反</a:t>
            </a:r>
            <a:r>
              <a:rPr sz="1600" spc="5" dirty="0" err="1">
                <a:latin typeface="宋体"/>
                <a:cs typeface="宋体"/>
              </a:rPr>
              <a:t>馈</a:t>
            </a:r>
            <a:r>
              <a:rPr sz="1600" spc="-5" dirty="0"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  <a:p>
            <a:pPr marL="12700" marR="307340">
              <a:lnSpc>
                <a:spcPct val="100000"/>
              </a:lnSpc>
            </a:pPr>
            <a:r>
              <a:rPr sz="1600" spc="-5" dirty="0" err="1">
                <a:latin typeface="宋体"/>
                <a:cs typeface="宋体"/>
              </a:rPr>
              <a:t>若声音中断、看不到画面，一般是</a:t>
            </a:r>
            <a:r>
              <a:rPr sz="1600" spc="5" dirty="0" err="1">
                <a:latin typeface="宋体"/>
                <a:cs typeface="宋体"/>
              </a:rPr>
              <a:t>网</a:t>
            </a:r>
            <a:r>
              <a:rPr sz="1600" spc="-5" dirty="0" err="1">
                <a:latin typeface="宋体"/>
                <a:cs typeface="宋体"/>
              </a:rPr>
              <a:t>络或</a:t>
            </a:r>
            <a:r>
              <a:rPr sz="1600" spc="5" dirty="0" err="1">
                <a:latin typeface="宋体"/>
                <a:cs typeface="宋体"/>
              </a:rPr>
              <a:t>设</a:t>
            </a:r>
            <a:r>
              <a:rPr sz="1600" spc="-5" dirty="0" err="1">
                <a:latin typeface="宋体"/>
                <a:cs typeface="宋体"/>
              </a:rPr>
              <a:t>备问</a:t>
            </a:r>
            <a:r>
              <a:rPr sz="1600" spc="5" dirty="0" err="1">
                <a:latin typeface="宋体"/>
                <a:cs typeface="宋体"/>
              </a:rPr>
              <a:t>题</a:t>
            </a:r>
            <a:r>
              <a:rPr sz="1600" spc="-5" dirty="0" err="1">
                <a:latin typeface="宋体"/>
                <a:cs typeface="宋体"/>
              </a:rPr>
              <a:t>，尝</a:t>
            </a:r>
            <a:r>
              <a:rPr sz="1600" spc="5" dirty="0" err="1">
                <a:latin typeface="宋体"/>
                <a:cs typeface="宋体"/>
              </a:rPr>
              <a:t>试</a:t>
            </a:r>
            <a:r>
              <a:rPr sz="1600" spc="-5" dirty="0" err="1">
                <a:latin typeface="宋体"/>
                <a:cs typeface="宋体"/>
              </a:rPr>
              <a:t>重</a:t>
            </a:r>
            <a:r>
              <a:rPr sz="1600" spc="-60" dirty="0" err="1">
                <a:latin typeface="宋体"/>
                <a:cs typeface="宋体"/>
              </a:rPr>
              <a:t>启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sz="1600" spc="-5" dirty="0" err="1">
                <a:latin typeface="宋体"/>
                <a:cs typeface="宋体"/>
              </a:rPr>
              <a:t>客</a:t>
            </a:r>
            <a:r>
              <a:rPr sz="1600" spc="10" dirty="0" err="1">
                <a:latin typeface="宋体"/>
                <a:cs typeface="宋体"/>
              </a:rPr>
              <a:t>户</a:t>
            </a:r>
            <a:r>
              <a:rPr sz="1600" spc="-5" dirty="0" err="1">
                <a:latin typeface="宋体"/>
                <a:cs typeface="宋体"/>
              </a:rPr>
              <a:t>端（</a:t>
            </a:r>
            <a:r>
              <a:rPr sz="1600" spc="5" dirty="0" err="1">
                <a:latin typeface="宋体"/>
                <a:cs typeface="宋体"/>
              </a:rPr>
              <a:t>非</a:t>
            </a:r>
            <a:r>
              <a:rPr sz="1600" spc="-5" dirty="0" err="1">
                <a:latin typeface="宋体"/>
                <a:cs typeface="宋体"/>
              </a:rPr>
              <a:t>严重</a:t>
            </a:r>
            <a:r>
              <a:rPr sz="1600" spc="5" dirty="0" err="1">
                <a:latin typeface="宋体"/>
                <a:cs typeface="宋体"/>
              </a:rPr>
              <a:t>情</a:t>
            </a:r>
            <a:r>
              <a:rPr sz="1600" spc="-5" dirty="0" err="1">
                <a:latin typeface="宋体"/>
                <a:cs typeface="宋体"/>
              </a:rPr>
              <a:t>况，不要重</a:t>
            </a:r>
            <a:r>
              <a:rPr sz="1600" spc="-10" dirty="0" err="1">
                <a:latin typeface="宋体"/>
                <a:cs typeface="宋体"/>
              </a:rPr>
              <a:t>启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sz="1600" spc="-5" dirty="0" err="1">
                <a:latin typeface="宋体"/>
                <a:cs typeface="宋体"/>
              </a:rPr>
              <a:t>客户端</a:t>
            </a:r>
            <a:r>
              <a:rPr sz="1600" spc="-5" dirty="0">
                <a:latin typeface="宋体"/>
                <a:cs typeface="宋体"/>
              </a:rPr>
              <a:t>！）。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5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 err="1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：若您参考本手册仍然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无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法使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用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，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请</a:t>
            </a:r>
            <a:r>
              <a:rPr lang="zh-CN" altLang="en-US" sz="1600" b="1" spc="-5" dirty="0">
                <a:solidFill>
                  <a:srgbClr val="C00000"/>
                </a:solidFill>
                <a:latin typeface="宋体"/>
                <a:cs typeface="宋体"/>
              </a:rPr>
              <a:t>在面试之前的工作时间内电话联系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我们</a:t>
            </a:r>
            <a:r>
              <a:rPr lang="zh-CN" altLang="en-US" sz="1600" b="1" spc="-5" dirty="0">
                <a:solidFill>
                  <a:srgbClr val="C00000"/>
                </a:solidFill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5" dirty="0">
                <a:latin typeface="宋体"/>
                <a:cs typeface="宋体"/>
              </a:rPr>
              <a:t>：</a:t>
            </a:r>
            <a:r>
              <a:rPr lang="en-US" altLang="zh-CN" sz="1600" spc="-5" dirty="0">
                <a:latin typeface="宋体"/>
                <a:cs typeface="宋体"/>
              </a:rPr>
              <a:t>021-62232212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4314" y="1076324"/>
            <a:ext cx="1452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常见问题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617</Words>
  <Application>Microsoft Office PowerPoint</Application>
  <PresentationFormat>全屏显示(4:3)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Theme</vt:lpstr>
      <vt:lpstr>华东师范大学2022年强基计划（上海） 学校考核考生操作手册</vt:lpstr>
      <vt:lpstr>考试前准备</vt:lpstr>
      <vt:lpstr>腾讯会议 客户端下载</vt:lpstr>
      <vt:lpstr>PowerPoint 演示文稿</vt:lpstr>
      <vt:lpstr>加入会议验证</vt:lpstr>
      <vt:lpstr>进入腾讯会议 电脑进入腾讯会议</vt:lpstr>
      <vt:lpstr>腾讯会议主界面</vt:lpstr>
      <vt:lpstr>麦克风和摄像头</vt:lpstr>
      <vt:lpstr>PowerPoint 演示文稿</vt:lpstr>
      <vt:lpstr>结束和离开会议</vt:lpstr>
      <vt:lpstr>常见问题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lizb</dc:creator>
  <cp:lastModifiedBy>DELL</cp:lastModifiedBy>
  <cp:revision>86</cp:revision>
  <dcterms:created xsi:type="dcterms:W3CDTF">2020-05-07T06:44:54Z</dcterms:created>
  <dcterms:modified xsi:type="dcterms:W3CDTF">2022-07-24T07:16:59Z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2020-05-07T00:00:00Z</vt:filetime>
  </property>
</Properties>
</file>